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1"/>
  </p:sldMasterIdLst>
  <p:notesMasterIdLst>
    <p:notesMasterId r:id="rId32"/>
  </p:notesMasterIdLst>
  <p:sldIdLst>
    <p:sldId id="256" r:id="rId2"/>
    <p:sldId id="257" r:id="rId3"/>
    <p:sldId id="317" r:id="rId4"/>
    <p:sldId id="314" r:id="rId5"/>
    <p:sldId id="312" r:id="rId6"/>
    <p:sldId id="309" r:id="rId7"/>
    <p:sldId id="311" r:id="rId8"/>
    <p:sldId id="271" r:id="rId9"/>
    <p:sldId id="318" r:id="rId10"/>
    <p:sldId id="320" r:id="rId11"/>
    <p:sldId id="262" r:id="rId12"/>
    <p:sldId id="266" r:id="rId13"/>
    <p:sldId id="270" r:id="rId14"/>
    <p:sldId id="315" r:id="rId15"/>
    <p:sldId id="316" r:id="rId16"/>
    <p:sldId id="313" r:id="rId17"/>
    <p:sldId id="261" r:id="rId18"/>
    <p:sldId id="265" r:id="rId19"/>
    <p:sldId id="310" r:id="rId20"/>
    <p:sldId id="273" r:id="rId21"/>
    <p:sldId id="267" r:id="rId22"/>
    <p:sldId id="269" r:id="rId23"/>
    <p:sldId id="268" r:id="rId24"/>
    <p:sldId id="260" r:id="rId25"/>
    <p:sldId id="258" r:id="rId26"/>
    <p:sldId id="272" r:id="rId27"/>
    <p:sldId id="259" r:id="rId28"/>
    <p:sldId id="263" r:id="rId29"/>
    <p:sldId id="319" r:id="rId30"/>
    <p:sldId id="264" r:id="rId31"/>
  </p:sldIdLst>
  <p:sldSz cx="12192000" cy="6858000"/>
  <p:notesSz cx="6858000" cy="9144000"/>
  <p:defaultTextStyle>
    <a:defPPr>
      <a:defRPr lang="en-T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715"/>
  </p:normalViewPr>
  <p:slideViewPr>
    <p:cSldViewPr snapToGrid="0">
      <p:cViewPr varScale="1">
        <p:scale>
          <a:sx n="118" d="100"/>
          <a:sy n="118" d="100"/>
        </p:scale>
        <p:origin x="44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13F9F7-56F0-3844-B110-AC329A611D22}" type="datetimeFigureOut">
              <a:rPr lang="en-TH" smtClean="0"/>
              <a:t>1/9/2026 R</a:t>
            </a:fld>
            <a:endParaRPr lang="en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74F24-8CF6-D945-BA47-AB39F6F45FC7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48002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Studying materials at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Giga</a:t>
            </a:r>
            <a:r>
              <a:rPr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pascal (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</a:t>
            </a:r>
            <a:r>
              <a:rPr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Pa) pressures will provide insights into the deep interiors of large planets and chemistry under extreme conditions </a:t>
            </a:r>
            <a:r>
              <a:rPr lang="en-US" sz="1200" b="1" u="sng" kern="1200" baseline="0" dirty="0">
                <a:solidFill>
                  <a:srgbClr val="FFFF00"/>
                </a:solidFill>
                <a:latin typeface="+mn-lt"/>
                <a:ea typeface="ＭＳ Ｐゴシック" pitchFamily="43" charset="-128"/>
                <a:cs typeface="ＭＳ Ｐゴシック" pitchFamily="43" charset="-128"/>
              </a:rPr>
              <a:t> </a:t>
            </a:r>
            <a:r>
              <a:rPr lang="th-TH" dirty="0">
                <a:latin typeface="Calibri" pitchFamily="43" charset="0"/>
                <a:ea typeface="ＭＳ Ｐゴシック" pitchFamily="43" charset="-128"/>
                <a:cs typeface="ＭＳ Ｐゴシック" pitchFamily="43" charset="-128"/>
              </a:rPr>
              <a:t>Understanding and explaining the </a:t>
            </a:r>
            <a:r>
              <a:rPr lang="en-US" dirty="0">
                <a:ea typeface="ＭＳ Ｐゴシック" pitchFamily="43" charset="-128"/>
                <a:cs typeface="ＭＳ Ｐゴシック" pitchFamily="43" charset="-128"/>
              </a:rPr>
              <a:t>structural phase transformation are represented in the level of pressure. It is corresponding to</a:t>
            </a:r>
            <a:r>
              <a:rPr lang="th-TH" dirty="0">
                <a:latin typeface="Calibri" pitchFamily="43" charset="0"/>
                <a:ea typeface="ＭＳ Ｐゴシック" pitchFamily="43" charset="-128"/>
                <a:cs typeface="ＭＳ Ｐゴシック" pitchFamily="43" charset="-128"/>
              </a:rPr>
              <a:t> the Earth’s inner core</a:t>
            </a:r>
            <a:endParaRPr lang="th-TH" b="1" u="sng" dirty="0">
              <a:solidFill>
                <a:srgbClr val="FFFF00"/>
              </a:solidFill>
              <a:latin typeface="Calibri" pitchFamily="43" charset="0"/>
              <a:ea typeface="Cordia New" pitchFamily="34" charset="0"/>
              <a:cs typeface="Cordia New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th-TH" b="1" u="sng" dirty="0">
              <a:solidFill>
                <a:srgbClr val="FFFF00"/>
              </a:solidFill>
              <a:latin typeface="Calibri" pitchFamily="43" charset="0"/>
              <a:ea typeface="Cordia New" pitchFamily="34" charset="0"/>
              <a:cs typeface="Cordia New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dirty="0">
                <a:solidFill>
                  <a:srgbClr val="FFFF00"/>
                </a:solidFill>
                <a:ea typeface="ＭＳ Ｐゴシック" pitchFamily="43" charset="-128"/>
                <a:cs typeface="ＭＳ Ｐゴシック" pitchFamily="43" charset="-128"/>
              </a:rPr>
              <a:t>In order to get the extreme condition physics, the diamond anvil cell used to mimic the level of pressure in the Earth’s inner core. Namely the earth’s inner </a:t>
            </a:r>
            <a:r>
              <a:rPr lang="en-US" b="1" dirty="0">
                <a:ea typeface="ＭＳ Ｐゴシック" pitchFamily="43" charset="-128"/>
                <a:cs typeface="ＭＳ Ｐゴシック" pitchFamily="43" charset="-128"/>
              </a:rPr>
              <a:t>Core equal to diamond anvil cell (DAC)</a:t>
            </a:r>
            <a:r>
              <a:rPr lang="en-US" dirty="0">
                <a:solidFill>
                  <a:srgbClr val="FFFF00"/>
                </a:solidFill>
                <a:ea typeface="ＭＳ Ｐゴシック" pitchFamily="43" charset="-128"/>
                <a:cs typeface="ＭＳ Ｐゴシック" pitchFamily="43" charset="-128"/>
              </a:rPr>
              <a:t> </a:t>
            </a:r>
            <a:endParaRPr lang="th-TH" dirty="0">
              <a:solidFill>
                <a:srgbClr val="FFFF00"/>
              </a:solidFill>
              <a:latin typeface="Calibri" pitchFamily="43" charset="0"/>
              <a:ea typeface="Cordia New" pitchFamily="34" charset="0"/>
              <a:cs typeface="Cordia New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b="1" u="sng" dirty="0">
                <a:solidFill>
                  <a:srgbClr val="FFFF00"/>
                </a:solidFill>
                <a:ea typeface="ＭＳ Ｐゴシック" pitchFamily="43" charset="-128"/>
                <a:cs typeface="ＭＳ Ｐゴシック" pitchFamily="43" charset="-128"/>
              </a:rPr>
              <a:t> </a:t>
            </a:r>
            <a:endParaRPr lang="th-TH" dirty="0">
              <a:latin typeface="Calibri" pitchFamily="43" charset="0"/>
              <a:ea typeface="Cordia New" pitchFamily="34" charset="0"/>
              <a:cs typeface="Cordia New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th-TH" dirty="0">
              <a:latin typeface="Calibri" pitchFamily="43" charset="0"/>
              <a:ea typeface="ＭＳ Ｐゴシック" pitchFamily="43" charset="-128"/>
              <a:cs typeface="ＭＳ Ｐゴシック" pitchFamily="43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th-TH" dirty="0">
                <a:latin typeface="Calibri" pitchFamily="43" charset="0"/>
                <a:ea typeface="Cordia New" pitchFamily="34" charset="0"/>
                <a:cs typeface="Cordia New" pitchFamily="34" charset="0"/>
              </a:rPr>
              <a:t> </a:t>
            </a:r>
            <a:endParaRPr lang="en-US" dirty="0">
              <a:ea typeface="ＭＳ Ｐゴシック" pitchFamily="43" charset="-128"/>
              <a:cs typeface="ＭＳ Ｐゴシック" pitchFamily="43" charset="-128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8DD5692-4F99-CF4B-AF07-1E6BF54CCAE3}" type="slidenum">
              <a:rPr lang="en-US">
                <a:latin typeface="Calibri" pitchFamily="43" charset="0"/>
                <a:ea typeface="Arial" pitchFamily="43" charset="0"/>
                <a:cs typeface="Arial" pitchFamily="43" charset="0"/>
              </a:rPr>
              <a:pPr/>
              <a:t>6</a:t>
            </a:fld>
            <a:endParaRPr lang="en-US">
              <a:latin typeface="Calibri" pitchFamily="43" charset="0"/>
              <a:ea typeface="Arial" pitchFamily="43" charset="0"/>
              <a:cs typeface="Arial" pitchFamily="4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956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557783"/>
            <a:ext cx="10969752" cy="313080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3902206"/>
            <a:ext cx="10969752" cy="2240529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A860-F335-4252-AA00-24FB67ED2982}" type="datetime1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419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1048-0047-48CA-88BA-D69B470942CF}" type="datetime1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8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57784"/>
            <a:ext cx="2854452" cy="56434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557784"/>
            <a:ext cx="7734300" cy="56434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83879-648C-49A9-81A2-0EF5946532D0}" type="datetime1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17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802-30E3-4658-9CCA-F873646FEC67}" type="datetime1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60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7784"/>
            <a:ext cx="10969752" cy="3146400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8" y="3902207"/>
            <a:ext cx="10969752" cy="21874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7A3-19CE-4153-81CE-64EB7AB094B3}" type="datetime1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6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081369"/>
            <a:ext cx="5410200" cy="40955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2081369"/>
            <a:ext cx="5410200" cy="40955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A100-10F6-477E-8847-29D479EF1C92}" type="datetime1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754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74578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95096"/>
            <a:ext cx="5387975" cy="823912"/>
          </a:xfrm>
        </p:spPr>
        <p:txBody>
          <a:bodyPr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842211"/>
            <a:ext cx="5387975" cy="33474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7890" y="1895096"/>
            <a:ext cx="5414510" cy="823912"/>
          </a:xfrm>
        </p:spPr>
        <p:txBody>
          <a:bodyPr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7890" y="2842211"/>
            <a:ext cx="5414510" cy="33474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128AB-198A-495F-8475-FDB360C9873F}" type="datetime1">
              <a:rPr lang="en-US" smtClean="0"/>
              <a:t>9/1/26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69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35E-F8FD-479F-9FC7-18BE84110877}" type="datetime1">
              <a:rPr lang="en-US" smtClean="0"/>
              <a:t>9/1/26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834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0F09B-68DA-462E-9DB4-4C9ADAB8CBCC}" type="datetime1">
              <a:rPr lang="en-US" smtClean="0"/>
              <a:t>9/1/26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305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57199"/>
            <a:ext cx="4970822" cy="266020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7200"/>
            <a:ext cx="5483352" cy="574400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9" y="3329989"/>
            <a:ext cx="4970822" cy="287121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C4E36-FABE-47EB-AA7F-C19A93824617}" type="datetime1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770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57199"/>
            <a:ext cx="4970822" cy="26674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457199"/>
            <a:ext cx="5483352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9" y="3322708"/>
            <a:ext cx="4970822" cy="25462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CE6B-5DE6-4A2D-B72E-5E8969F9F56F}" type="datetime1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277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2E603F-28B7-4831-BF23-65FBAB13D5FB}"/>
              </a:ext>
            </a:extLst>
          </p:cNvPr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D39700F-2B10-4402-A7DD-06EE22458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232968"/>
            <a:ext cx="9560477" cy="6625032"/>
          </a:xfrm>
          <a:custGeom>
            <a:avLst/>
            <a:gdLst>
              <a:gd name="connsiteX0" fmla="*/ 8831314 w 9263816"/>
              <a:gd name="connsiteY0" fmla="*/ 5943878 h 6858000"/>
              <a:gd name="connsiteX1" fmla="*/ 9179783 w 9263816"/>
              <a:gd name="connsiteY1" fmla="*/ 6086141 h 6858000"/>
              <a:gd name="connsiteX2" fmla="*/ 9260887 w 9263816"/>
              <a:gd name="connsiteY2" fmla="*/ 6279156 h 6858000"/>
              <a:gd name="connsiteX3" fmla="*/ 8925621 w 9263816"/>
              <a:gd name="connsiteY3" fmla="*/ 6708712 h 6858000"/>
              <a:gd name="connsiteX4" fmla="*/ 8496050 w 9263816"/>
              <a:gd name="connsiteY4" fmla="*/ 6373449 h 6858000"/>
              <a:gd name="connsiteX5" fmla="*/ 8831314 w 9263816"/>
              <a:gd name="connsiteY5" fmla="*/ 5943878 h 6858000"/>
              <a:gd name="connsiteX6" fmla="*/ 7397485 w 9263816"/>
              <a:gd name="connsiteY6" fmla="*/ 5931706 h 6858000"/>
              <a:gd name="connsiteX7" fmla="*/ 7917779 w 9263816"/>
              <a:gd name="connsiteY7" fmla="*/ 6191864 h 6858000"/>
              <a:gd name="connsiteX8" fmla="*/ 8013467 w 9263816"/>
              <a:gd name="connsiteY8" fmla="*/ 6375784 h 6858000"/>
              <a:gd name="connsiteX9" fmla="*/ 8021879 w 9263816"/>
              <a:gd name="connsiteY9" fmla="*/ 6753751 h 6858000"/>
              <a:gd name="connsiteX10" fmla="*/ 7981316 w 9263816"/>
              <a:gd name="connsiteY10" fmla="*/ 6858000 h 6858000"/>
              <a:gd name="connsiteX11" fmla="*/ 6819486 w 9263816"/>
              <a:gd name="connsiteY11" fmla="*/ 6858000 h 6858000"/>
              <a:gd name="connsiteX12" fmla="*/ 6785199 w 9263816"/>
              <a:gd name="connsiteY12" fmla="*/ 6781101 h 6858000"/>
              <a:gd name="connsiteX13" fmla="*/ 7196747 w 9263816"/>
              <a:gd name="connsiteY13" fmla="*/ 5964309 h 6858000"/>
              <a:gd name="connsiteX14" fmla="*/ 7397485 w 9263816"/>
              <a:gd name="connsiteY14" fmla="*/ 5931706 h 6858000"/>
              <a:gd name="connsiteX15" fmla="*/ 1505570 w 9263816"/>
              <a:gd name="connsiteY15" fmla="*/ 227178 h 6858000"/>
              <a:gd name="connsiteX16" fmla="*/ 2026489 w 9263816"/>
              <a:gd name="connsiteY16" fmla="*/ 392370 h 6858000"/>
              <a:gd name="connsiteX17" fmla="*/ 2444553 w 9263816"/>
              <a:gd name="connsiteY17" fmla="*/ 1654853 h 6858000"/>
              <a:gd name="connsiteX18" fmla="*/ 3183153 w 9263816"/>
              <a:gd name="connsiteY18" fmla="*/ 2116208 h 6858000"/>
              <a:gd name="connsiteX19" fmla="*/ 4288384 w 9263816"/>
              <a:gd name="connsiteY19" fmla="*/ 1291908 h 6858000"/>
              <a:gd name="connsiteX20" fmla="*/ 5472602 w 9263816"/>
              <a:gd name="connsiteY20" fmla="*/ 1697818 h 6858000"/>
              <a:gd name="connsiteX21" fmla="*/ 5844697 w 9263816"/>
              <a:gd name="connsiteY21" fmla="*/ 3444791 h 6858000"/>
              <a:gd name="connsiteX22" fmla="*/ 6715674 w 9263816"/>
              <a:gd name="connsiteY22" fmla="*/ 4065208 h 6858000"/>
              <a:gd name="connsiteX23" fmla="*/ 8130429 w 9263816"/>
              <a:gd name="connsiteY23" fmla="*/ 4101787 h 6858000"/>
              <a:gd name="connsiteX24" fmla="*/ 8624630 w 9263816"/>
              <a:gd name="connsiteY24" fmla="*/ 4686202 h 6858000"/>
              <a:gd name="connsiteX25" fmla="*/ 8623843 w 9263816"/>
              <a:gd name="connsiteY25" fmla="*/ 4685749 h 6858000"/>
              <a:gd name="connsiteX26" fmla="*/ 8646859 w 9263816"/>
              <a:gd name="connsiteY26" fmla="*/ 4835156 h 6858000"/>
              <a:gd name="connsiteX27" fmla="*/ 8079403 w 9263816"/>
              <a:gd name="connsiteY27" fmla="*/ 5661624 h 6858000"/>
              <a:gd name="connsiteX28" fmla="*/ 6833105 w 9263816"/>
              <a:gd name="connsiteY28" fmla="*/ 5397208 h 6858000"/>
              <a:gd name="connsiteX29" fmla="*/ 5900832 w 9263816"/>
              <a:gd name="connsiteY29" fmla="*/ 5944462 h 6858000"/>
              <a:gd name="connsiteX30" fmla="*/ 6067212 w 9263816"/>
              <a:gd name="connsiteY30" fmla="*/ 6811916 h 6858000"/>
              <a:gd name="connsiteX31" fmla="*/ 6089565 w 9263816"/>
              <a:gd name="connsiteY31" fmla="*/ 6858000 h 6858000"/>
              <a:gd name="connsiteX32" fmla="*/ 0 w 9263816"/>
              <a:gd name="connsiteY32" fmla="*/ 6858000 h 6858000"/>
              <a:gd name="connsiteX33" fmla="*/ 0 w 9263816"/>
              <a:gd name="connsiteY33" fmla="*/ 2181377 h 6858000"/>
              <a:gd name="connsiteX34" fmla="*/ 73069 w 9263816"/>
              <a:gd name="connsiteY34" fmla="*/ 2215839 h 6858000"/>
              <a:gd name="connsiteX35" fmla="*/ 335445 w 9263816"/>
              <a:gd name="connsiteY35" fmla="*/ 2237140 h 6858000"/>
              <a:gd name="connsiteX36" fmla="*/ 752878 w 9263816"/>
              <a:gd name="connsiteY36" fmla="*/ 1445285 h 6858000"/>
              <a:gd name="connsiteX37" fmla="*/ 1202551 w 9263816"/>
              <a:gd name="connsiteY37" fmla="*/ 314229 h 6858000"/>
              <a:gd name="connsiteX38" fmla="*/ 1505570 w 9263816"/>
              <a:gd name="connsiteY38" fmla="*/ 227178 h 6858000"/>
              <a:gd name="connsiteX39" fmla="*/ 3142509 w 9263816"/>
              <a:gd name="connsiteY39" fmla="*/ 68854 h 6858000"/>
              <a:gd name="connsiteX40" fmla="*/ 3490978 w 9263816"/>
              <a:gd name="connsiteY40" fmla="*/ 211117 h 6858000"/>
              <a:gd name="connsiteX41" fmla="*/ 3572083 w 9263816"/>
              <a:gd name="connsiteY41" fmla="*/ 404131 h 6858000"/>
              <a:gd name="connsiteX42" fmla="*/ 3236814 w 9263816"/>
              <a:gd name="connsiteY42" fmla="*/ 833688 h 6858000"/>
              <a:gd name="connsiteX43" fmla="*/ 2807245 w 9263816"/>
              <a:gd name="connsiteY43" fmla="*/ 498425 h 6858000"/>
              <a:gd name="connsiteX44" fmla="*/ 3142509 w 9263816"/>
              <a:gd name="connsiteY44" fmla="*/ 68854 h 6858000"/>
              <a:gd name="connsiteX45" fmla="*/ 0 w 9263816"/>
              <a:gd name="connsiteY45" fmla="*/ 0 h 6858000"/>
              <a:gd name="connsiteX46" fmla="*/ 39858 w 9263816"/>
              <a:gd name="connsiteY46" fmla="*/ 0 h 6858000"/>
              <a:gd name="connsiteX47" fmla="*/ 65022 w 9263816"/>
              <a:gd name="connsiteY47" fmla="*/ 5834 h 6858000"/>
              <a:gd name="connsiteX48" fmla="*/ 389258 w 9263816"/>
              <a:gd name="connsiteY48" fmla="*/ 235630 h 6858000"/>
              <a:gd name="connsiteX49" fmla="*/ 485484 w 9263816"/>
              <a:gd name="connsiteY49" fmla="*/ 420070 h 6858000"/>
              <a:gd name="connsiteX50" fmla="*/ 74229 w 9263816"/>
              <a:gd name="connsiteY50" fmla="*/ 1237955 h 6858000"/>
              <a:gd name="connsiteX51" fmla="*/ 0 w 9263816"/>
              <a:gd name="connsiteY51" fmla="*/ 12544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816" h="6858000">
                <a:moveTo>
                  <a:pt x="8831314" y="5943878"/>
                </a:moveTo>
                <a:cubicBezTo>
                  <a:pt x="8964281" y="5927490"/>
                  <a:pt x="9096260" y="5981362"/>
                  <a:pt x="9179783" y="6086141"/>
                </a:cubicBezTo>
                <a:cubicBezTo>
                  <a:pt x="9224074" y="6141769"/>
                  <a:pt x="9252211" y="6208560"/>
                  <a:pt x="9260887" y="6279156"/>
                </a:cubicBezTo>
                <a:cubicBezTo>
                  <a:pt x="9286897" y="6490362"/>
                  <a:pt x="9136845" y="6682672"/>
                  <a:pt x="8925621" y="6708712"/>
                </a:cubicBezTo>
                <a:cubicBezTo>
                  <a:pt x="8714398" y="6734766"/>
                  <a:pt x="8522062" y="6584655"/>
                  <a:pt x="8496050" y="6373449"/>
                </a:cubicBezTo>
                <a:cubicBezTo>
                  <a:pt x="8470038" y="6162229"/>
                  <a:pt x="8620090" y="5969920"/>
                  <a:pt x="8831314" y="5943878"/>
                </a:cubicBezTo>
                <a:close/>
                <a:moveTo>
                  <a:pt x="7397485" y="5931706"/>
                </a:moveTo>
                <a:cubicBezTo>
                  <a:pt x="7598431" y="5931157"/>
                  <a:pt x="7792965" y="6024548"/>
                  <a:pt x="7917779" y="6191864"/>
                </a:cubicBezTo>
                <a:cubicBezTo>
                  <a:pt x="7959204" y="6247714"/>
                  <a:pt x="7991530" y="6309792"/>
                  <a:pt x="8013467" y="6375784"/>
                </a:cubicBezTo>
                <a:cubicBezTo>
                  <a:pt x="8055425" y="6502973"/>
                  <a:pt x="8055748" y="6633888"/>
                  <a:pt x="8021879" y="6753751"/>
                </a:cubicBezTo>
                <a:lnTo>
                  <a:pt x="7981316" y="6858000"/>
                </a:lnTo>
                <a:lnTo>
                  <a:pt x="6819486" y="6858000"/>
                </a:lnTo>
                <a:lnTo>
                  <a:pt x="6785199" y="6781101"/>
                </a:lnTo>
                <a:cubicBezTo>
                  <a:pt x="6673307" y="6441922"/>
                  <a:pt x="6857485" y="6076251"/>
                  <a:pt x="7196747" y="5964309"/>
                </a:cubicBezTo>
                <a:cubicBezTo>
                  <a:pt x="7262809" y="5942509"/>
                  <a:pt x="7330503" y="5931889"/>
                  <a:pt x="7397485" y="5931706"/>
                </a:cubicBezTo>
                <a:close/>
                <a:moveTo>
                  <a:pt x="1505570" y="227178"/>
                </a:moveTo>
                <a:cubicBezTo>
                  <a:pt x="1691018" y="218628"/>
                  <a:pt x="1889853" y="275403"/>
                  <a:pt x="2026489" y="392370"/>
                </a:cubicBezTo>
                <a:cubicBezTo>
                  <a:pt x="2369898" y="685965"/>
                  <a:pt x="2078266" y="1147857"/>
                  <a:pt x="2444553" y="1654853"/>
                </a:cubicBezTo>
                <a:cubicBezTo>
                  <a:pt x="2492906" y="1721679"/>
                  <a:pt x="2800482" y="2144546"/>
                  <a:pt x="3183153" y="2116208"/>
                </a:cubicBezTo>
                <a:cubicBezTo>
                  <a:pt x="3673561" y="2080541"/>
                  <a:pt x="3723222" y="1441614"/>
                  <a:pt x="4288384" y="1291908"/>
                </a:cubicBezTo>
                <a:cubicBezTo>
                  <a:pt x="4689065" y="1185875"/>
                  <a:pt x="5207943" y="1366633"/>
                  <a:pt x="5472602" y="1697818"/>
                </a:cubicBezTo>
                <a:cubicBezTo>
                  <a:pt x="5891294" y="2221754"/>
                  <a:pt x="5408012" y="2790179"/>
                  <a:pt x="5844697" y="3444791"/>
                </a:cubicBezTo>
                <a:cubicBezTo>
                  <a:pt x="6149900" y="3902467"/>
                  <a:pt x="6672672" y="4053594"/>
                  <a:pt x="6715674" y="4065208"/>
                </a:cubicBezTo>
                <a:cubicBezTo>
                  <a:pt x="7326423" y="4232519"/>
                  <a:pt x="7677158" y="3817020"/>
                  <a:pt x="8130429" y="4101787"/>
                </a:cubicBezTo>
                <a:cubicBezTo>
                  <a:pt x="8226340" y="4161985"/>
                  <a:pt x="8536372" y="4356819"/>
                  <a:pt x="8624630" y="4686202"/>
                </a:cubicBezTo>
                <a:lnTo>
                  <a:pt x="8623843" y="4685749"/>
                </a:lnTo>
                <a:cubicBezTo>
                  <a:pt x="8636924" y="4734567"/>
                  <a:pt x="8644635" y="4784678"/>
                  <a:pt x="8646859" y="4835156"/>
                </a:cubicBezTo>
                <a:cubicBezTo>
                  <a:pt x="8662596" y="5196604"/>
                  <a:pt x="8398383" y="5562326"/>
                  <a:pt x="8079403" y="5661624"/>
                </a:cubicBezTo>
                <a:cubicBezTo>
                  <a:pt x="7649807" y="5795217"/>
                  <a:pt x="7430996" y="5350293"/>
                  <a:pt x="6833105" y="5397208"/>
                </a:cubicBezTo>
                <a:cubicBezTo>
                  <a:pt x="6519033" y="5421527"/>
                  <a:pt x="6056658" y="5595550"/>
                  <a:pt x="5900832" y="5944462"/>
                </a:cubicBezTo>
                <a:cubicBezTo>
                  <a:pt x="5770548" y="6236600"/>
                  <a:pt x="5916359" y="6515160"/>
                  <a:pt x="6067212" y="6811916"/>
                </a:cubicBezTo>
                <a:lnTo>
                  <a:pt x="6089565" y="6858000"/>
                </a:lnTo>
                <a:lnTo>
                  <a:pt x="0" y="6858000"/>
                </a:lnTo>
                <a:lnTo>
                  <a:pt x="0" y="2181377"/>
                </a:lnTo>
                <a:lnTo>
                  <a:pt x="73069" y="2215839"/>
                </a:lnTo>
                <a:cubicBezTo>
                  <a:pt x="165116" y="2251829"/>
                  <a:pt x="254486" y="2263171"/>
                  <a:pt x="335445" y="2237140"/>
                </a:cubicBezTo>
                <a:cubicBezTo>
                  <a:pt x="594718" y="2153707"/>
                  <a:pt x="688441" y="1733807"/>
                  <a:pt x="752878" y="1445285"/>
                </a:cubicBezTo>
                <a:cubicBezTo>
                  <a:pt x="925059" y="674068"/>
                  <a:pt x="975076" y="456292"/>
                  <a:pt x="1202551" y="314229"/>
                </a:cubicBezTo>
                <a:cubicBezTo>
                  <a:pt x="1287853" y="260956"/>
                  <a:pt x="1394302" y="232308"/>
                  <a:pt x="1505570" y="227178"/>
                </a:cubicBezTo>
                <a:close/>
                <a:moveTo>
                  <a:pt x="3142509" y="68854"/>
                </a:moveTo>
                <a:cubicBezTo>
                  <a:pt x="3275474" y="52467"/>
                  <a:pt x="3407455" y="106339"/>
                  <a:pt x="3490978" y="211117"/>
                </a:cubicBezTo>
                <a:cubicBezTo>
                  <a:pt x="3535271" y="266744"/>
                  <a:pt x="3563404" y="333535"/>
                  <a:pt x="3572083" y="404131"/>
                </a:cubicBezTo>
                <a:cubicBezTo>
                  <a:pt x="3598092" y="615337"/>
                  <a:pt x="3448040" y="807648"/>
                  <a:pt x="3236814" y="833688"/>
                </a:cubicBezTo>
                <a:cubicBezTo>
                  <a:pt x="3025594" y="859741"/>
                  <a:pt x="2833255" y="709631"/>
                  <a:pt x="2807245" y="498425"/>
                </a:cubicBezTo>
                <a:cubicBezTo>
                  <a:pt x="2781232" y="287207"/>
                  <a:pt x="2931283" y="94896"/>
                  <a:pt x="3142509" y="68854"/>
                </a:cubicBezTo>
                <a:close/>
                <a:moveTo>
                  <a:pt x="0" y="0"/>
                </a:moveTo>
                <a:lnTo>
                  <a:pt x="39858" y="0"/>
                </a:lnTo>
                <a:lnTo>
                  <a:pt x="65022" y="5834"/>
                </a:lnTo>
                <a:cubicBezTo>
                  <a:pt x="191545" y="45606"/>
                  <a:pt x="305874" y="124173"/>
                  <a:pt x="389258" y="235630"/>
                </a:cubicBezTo>
                <a:cubicBezTo>
                  <a:pt x="430983" y="291600"/>
                  <a:pt x="463360" y="353876"/>
                  <a:pt x="485484" y="420070"/>
                </a:cubicBezTo>
                <a:cubicBezTo>
                  <a:pt x="597711" y="759508"/>
                  <a:pt x="413661" y="1125662"/>
                  <a:pt x="74229" y="1237955"/>
                </a:cubicBezTo>
                <a:lnTo>
                  <a:pt x="0" y="1254477"/>
                </a:lnTo>
                <a:close/>
              </a:path>
            </a:pathLst>
          </a:cu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57784"/>
            <a:ext cx="109728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2106204"/>
            <a:ext cx="10972800" cy="4036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cap="all" spc="200" smtClean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F481A142-DA77-4A5F-AD1F-14E6C18F0F5F}" type="datetime1">
              <a:rPr lang="en-US" smtClean="0"/>
              <a:t>9/1/26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800" kern="1200" cap="all" spc="200" dirty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346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800" kern="1200" cap="all" spc="200" smtClean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07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11" r:id="rId6"/>
    <p:sldLayoutId id="2147483706" r:id="rId7"/>
    <p:sldLayoutId id="2147483707" r:id="rId8"/>
    <p:sldLayoutId id="2147483708" r:id="rId9"/>
    <p:sldLayoutId id="2147483710" r:id="rId10"/>
    <p:sldLayoutId id="2147483709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9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Background Fill">
            <a:extLst>
              <a:ext uri="{FF2B5EF4-FFF2-40B4-BE49-F238E27FC236}">
                <a16:creationId xmlns:a16="http://schemas.microsoft.com/office/drawing/2014/main" id="{F8E41E1D-913F-46F5-9FB8-4B0173941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737553-3D77-4541-A0CB-8CEAD90A6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CBC3469-8607-439A-82B7-7DDC16295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619884" y="0"/>
            <a:ext cx="8572117" cy="6858000"/>
            <a:chOff x="3619884" y="0"/>
            <a:chExt cx="8572117" cy="6858000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D89246B-AE05-406E-8563-52DD0CBD56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19884" y="0"/>
              <a:ext cx="6680315" cy="3236682"/>
            </a:xfrm>
            <a:custGeom>
              <a:avLst/>
              <a:gdLst>
                <a:gd name="connsiteX0" fmla="*/ 2376185 w 6680315"/>
                <a:gd name="connsiteY0" fmla="*/ 2378341 h 3236682"/>
                <a:gd name="connsiteX1" fmla="*/ 2621677 w 6680315"/>
                <a:gd name="connsiteY1" fmla="*/ 2623833 h 3236682"/>
                <a:gd name="connsiteX2" fmla="*/ 2376185 w 6680315"/>
                <a:gd name="connsiteY2" fmla="*/ 2869325 h 3236682"/>
                <a:gd name="connsiteX3" fmla="*/ 2130693 w 6680315"/>
                <a:gd name="connsiteY3" fmla="*/ 2623833 h 3236682"/>
                <a:gd name="connsiteX4" fmla="*/ 2376185 w 6680315"/>
                <a:gd name="connsiteY4" fmla="*/ 2378341 h 3236682"/>
                <a:gd name="connsiteX5" fmla="*/ 893372 w 6680315"/>
                <a:gd name="connsiteY5" fmla="*/ 0 h 3236682"/>
                <a:gd name="connsiteX6" fmla="*/ 6127914 w 6680315"/>
                <a:gd name="connsiteY6" fmla="*/ 0 h 3236682"/>
                <a:gd name="connsiteX7" fmla="*/ 6226881 w 6680315"/>
                <a:gd name="connsiteY7" fmla="*/ 66406 h 3236682"/>
                <a:gd name="connsiteX8" fmla="*/ 6627820 w 6680315"/>
                <a:gd name="connsiteY8" fmla="*/ 639235 h 3236682"/>
                <a:gd name="connsiteX9" fmla="*/ 5916976 w 6680315"/>
                <a:gd name="connsiteY9" fmla="*/ 2071525 h 3236682"/>
                <a:gd name="connsiteX10" fmla="*/ 5656632 w 6680315"/>
                <a:gd name="connsiteY10" fmla="*/ 2132597 h 3236682"/>
                <a:gd name="connsiteX11" fmla="*/ 5657201 w 6680315"/>
                <a:gd name="connsiteY11" fmla="*/ 2132945 h 3236682"/>
                <a:gd name="connsiteX12" fmla="*/ 4819410 w 6680315"/>
                <a:gd name="connsiteY12" fmla="*/ 2676621 h 3236682"/>
                <a:gd name="connsiteX13" fmla="*/ 4152315 w 6680315"/>
                <a:gd name="connsiteY13" fmla="*/ 3190892 h 3236682"/>
                <a:gd name="connsiteX14" fmla="*/ 2764377 w 6680315"/>
                <a:gd name="connsiteY14" fmla="*/ 2529244 h 3236682"/>
                <a:gd name="connsiteX15" fmla="*/ 2750517 w 6680315"/>
                <a:gd name="connsiteY15" fmla="*/ 2494691 h 3236682"/>
                <a:gd name="connsiteX16" fmla="*/ 2240374 w 6680315"/>
                <a:gd name="connsiteY16" fmla="*/ 2253229 h 3236682"/>
                <a:gd name="connsiteX17" fmla="*/ 2225364 w 6680315"/>
                <a:gd name="connsiteY17" fmla="*/ 2258350 h 3236682"/>
                <a:gd name="connsiteX18" fmla="*/ 1325912 w 6680315"/>
                <a:gd name="connsiteY18" fmla="*/ 2193313 h 3236682"/>
                <a:gd name="connsiteX19" fmla="*/ 824186 w 6680315"/>
                <a:gd name="connsiteY19" fmla="*/ 638663 h 3236682"/>
                <a:gd name="connsiteX20" fmla="*/ 919100 w 6680315"/>
                <a:gd name="connsiteY20" fmla="*/ 120133 h 3236682"/>
                <a:gd name="connsiteX21" fmla="*/ 16109 w 6680315"/>
                <a:gd name="connsiteY21" fmla="*/ 0 h 3236682"/>
                <a:gd name="connsiteX22" fmla="*/ 743818 w 6680315"/>
                <a:gd name="connsiteY22" fmla="*/ 0 h 3236682"/>
                <a:gd name="connsiteX23" fmla="*/ 752207 w 6680315"/>
                <a:gd name="connsiteY23" fmla="*/ 27026 h 3236682"/>
                <a:gd name="connsiteX24" fmla="*/ 759926 w 6680315"/>
                <a:gd name="connsiteY24" fmla="*/ 103602 h 3236682"/>
                <a:gd name="connsiteX25" fmla="*/ 379963 w 6680315"/>
                <a:gd name="connsiteY25" fmla="*/ 483565 h 3236682"/>
                <a:gd name="connsiteX26" fmla="*/ 0 w 6680315"/>
                <a:gd name="connsiteY26" fmla="*/ 103602 h 3236682"/>
                <a:gd name="connsiteX27" fmla="*/ 7720 w 6680315"/>
                <a:gd name="connsiteY27" fmla="*/ 27026 h 3236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680315" h="3236682">
                  <a:moveTo>
                    <a:pt x="2376185" y="2378341"/>
                  </a:moveTo>
                  <a:cubicBezTo>
                    <a:pt x="2511766" y="2378341"/>
                    <a:pt x="2621677" y="2488252"/>
                    <a:pt x="2621677" y="2623833"/>
                  </a:cubicBezTo>
                  <a:cubicBezTo>
                    <a:pt x="2621677" y="2759414"/>
                    <a:pt x="2511766" y="2869325"/>
                    <a:pt x="2376185" y="2869325"/>
                  </a:cubicBezTo>
                  <a:cubicBezTo>
                    <a:pt x="2240604" y="2869325"/>
                    <a:pt x="2130693" y="2759414"/>
                    <a:pt x="2130693" y="2623833"/>
                  </a:cubicBezTo>
                  <a:cubicBezTo>
                    <a:pt x="2130693" y="2488252"/>
                    <a:pt x="2240604" y="2378341"/>
                    <a:pt x="2376185" y="2378341"/>
                  </a:cubicBezTo>
                  <a:close/>
                  <a:moveTo>
                    <a:pt x="893372" y="0"/>
                  </a:moveTo>
                  <a:lnTo>
                    <a:pt x="6127914" y="0"/>
                  </a:lnTo>
                  <a:lnTo>
                    <a:pt x="6226881" y="66406"/>
                  </a:lnTo>
                  <a:cubicBezTo>
                    <a:pt x="6413897" y="209269"/>
                    <a:pt x="6555615" y="408118"/>
                    <a:pt x="6627820" y="639235"/>
                  </a:cubicBezTo>
                  <a:cubicBezTo>
                    <a:pt x="6812129" y="1226465"/>
                    <a:pt x="6495949" y="1863274"/>
                    <a:pt x="5916976" y="2071525"/>
                  </a:cubicBezTo>
                  <a:cubicBezTo>
                    <a:pt x="5832813" y="2101770"/>
                    <a:pt x="5745467" y="2122291"/>
                    <a:pt x="5656632" y="2132597"/>
                  </a:cubicBezTo>
                  <a:lnTo>
                    <a:pt x="5657201" y="2132945"/>
                  </a:lnTo>
                  <a:cubicBezTo>
                    <a:pt x="5308450" y="2173639"/>
                    <a:pt x="4998668" y="2374735"/>
                    <a:pt x="4819410" y="2676621"/>
                  </a:cubicBezTo>
                  <a:cubicBezTo>
                    <a:pt x="4670050" y="2926235"/>
                    <a:pt x="4431704" y="3109988"/>
                    <a:pt x="4152315" y="3190892"/>
                  </a:cubicBezTo>
                  <a:cubicBezTo>
                    <a:pt x="3592036" y="3354384"/>
                    <a:pt x="2989950" y="3067621"/>
                    <a:pt x="2764377" y="2529244"/>
                  </a:cubicBezTo>
                  <a:cubicBezTo>
                    <a:pt x="2759551" y="2517737"/>
                    <a:pt x="2754885" y="2506175"/>
                    <a:pt x="2750517" y="2494691"/>
                  </a:cubicBezTo>
                  <a:cubicBezTo>
                    <a:pt x="2672611" y="2290903"/>
                    <a:pt x="2445841" y="2179975"/>
                    <a:pt x="2240374" y="2253229"/>
                  </a:cubicBezTo>
                  <a:cubicBezTo>
                    <a:pt x="2235371" y="2254935"/>
                    <a:pt x="2230368" y="2256642"/>
                    <a:pt x="2225364" y="2258350"/>
                  </a:cubicBezTo>
                  <a:cubicBezTo>
                    <a:pt x="1929107" y="2359424"/>
                    <a:pt x="1604512" y="2335929"/>
                    <a:pt x="1325912" y="2193313"/>
                  </a:cubicBezTo>
                  <a:cubicBezTo>
                    <a:pt x="758058" y="1902527"/>
                    <a:pt x="533439" y="1206522"/>
                    <a:pt x="824186" y="638663"/>
                  </a:cubicBezTo>
                  <a:cubicBezTo>
                    <a:pt x="906824" y="477763"/>
                    <a:pt x="939105" y="297249"/>
                    <a:pt x="919100" y="120133"/>
                  </a:cubicBezTo>
                  <a:close/>
                  <a:moveTo>
                    <a:pt x="16109" y="0"/>
                  </a:moveTo>
                  <a:lnTo>
                    <a:pt x="743818" y="0"/>
                  </a:lnTo>
                  <a:lnTo>
                    <a:pt x="752207" y="27026"/>
                  </a:lnTo>
                  <a:cubicBezTo>
                    <a:pt x="757268" y="51761"/>
                    <a:pt x="759926" y="77371"/>
                    <a:pt x="759926" y="103602"/>
                  </a:cubicBezTo>
                  <a:cubicBezTo>
                    <a:pt x="759926" y="313450"/>
                    <a:pt x="589811" y="483565"/>
                    <a:pt x="379963" y="483565"/>
                  </a:cubicBezTo>
                  <a:cubicBezTo>
                    <a:pt x="170115" y="483565"/>
                    <a:pt x="0" y="313450"/>
                    <a:pt x="0" y="103602"/>
                  </a:cubicBezTo>
                  <a:cubicBezTo>
                    <a:pt x="0" y="77371"/>
                    <a:pt x="2658" y="51761"/>
                    <a:pt x="7720" y="270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2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7F9964C-ABFA-440C-842C-1026574E24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47860" y="2451088"/>
              <a:ext cx="4344141" cy="4406912"/>
            </a:xfrm>
            <a:custGeom>
              <a:avLst/>
              <a:gdLst>
                <a:gd name="connsiteX0" fmla="*/ 671935 w 4167543"/>
                <a:gd name="connsiteY0" fmla="*/ 4104215 h 4406912"/>
                <a:gd name="connsiteX1" fmla="*/ 1027212 w 4167543"/>
                <a:gd name="connsiteY1" fmla="*/ 4339708 h 4406912"/>
                <a:gd name="connsiteX2" fmla="*/ 1048074 w 4167543"/>
                <a:gd name="connsiteY2" fmla="*/ 4406912 h 4406912"/>
                <a:gd name="connsiteX3" fmla="*/ 295797 w 4167543"/>
                <a:gd name="connsiteY3" fmla="*/ 4406912 h 4406912"/>
                <a:gd name="connsiteX4" fmla="*/ 316658 w 4167543"/>
                <a:gd name="connsiteY4" fmla="*/ 4339708 h 4406912"/>
                <a:gd name="connsiteX5" fmla="*/ 671935 w 4167543"/>
                <a:gd name="connsiteY5" fmla="*/ 4104215 h 4406912"/>
                <a:gd name="connsiteX6" fmla="*/ 579780 w 4167543"/>
                <a:gd name="connsiteY6" fmla="*/ 968218 h 4406912"/>
                <a:gd name="connsiteX7" fmla="*/ 1159557 w 4167543"/>
                <a:gd name="connsiteY7" fmla="*/ 1547996 h 4406912"/>
                <a:gd name="connsiteX8" fmla="*/ 579780 w 4167543"/>
                <a:gd name="connsiteY8" fmla="*/ 2127775 h 4406912"/>
                <a:gd name="connsiteX9" fmla="*/ 0 w 4167543"/>
                <a:gd name="connsiteY9" fmla="*/ 1547995 h 4406912"/>
                <a:gd name="connsiteX10" fmla="*/ 579780 w 4167543"/>
                <a:gd name="connsiteY10" fmla="*/ 968218 h 4406912"/>
                <a:gd name="connsiteX11" fmla="*/ 2071704 w 4167543"/>
                <a:gd name="connsiteY11" fmla="*/ 593 h 4406912"/>
                <a:gd name="connsiteX12" fmla="*/ 2199033 w 4167543"/>
                <a:gd name="connsiteY12" fmla="*/ 4658 h 4406912"/>
                <a:gd name="connsiteX13" fmla="*/ 3454817 w 4167543"/>
                <a:gd name="connsiteY13" fmla="*/ 781936 h 4406912"/>
                <a:gd name="connsiteX14" fmla="*/ 4126970 w 4167543"/>
                <a:gd name="connsiteY14" fmla="*/ 189046 h 4406912"/>
                <a:gd name="connsiteX15" fmla="*/ 4167543 w 4167543"/>
                <a:gd name="connsiteY15" fmla="*/ 158920 h 4406912"/>
                <a:gd name="connsiteX16" fmla="*/ 4167543 w 4167543"/>
                <a:gd name="connsiteY16" fmla="*/ 4406912 h 4406912"/>
                <a:gd name="connsiteX17" fmla="*/ 1523137 w 4167543"/>
                <a:gd name="connsiteY17" fmla="*/ 4406912 h 4406912"/>
                <a:gd name="connsiteX18" fmla="*/ 1524941 w 4167543"/>
                <a:gd name="connsiteY18" fmla="*/ 4398446 h 4406912"/>
                <a:gd name="connsiteX19" fmla="*/ 1512815 w 4167543"/>
                <a:gd name="connsiteY19" fmla="*/ 4264022 h 4406912"/>
                <a:gd name="connsiteX20" fmla="*/ 799982 w 4167543"/>
                <a:gd name="connsiteY20" fmla="*/ 3469893 h 4406912"/>
                <a:gd name="connsiteX21" fmla="*/ 851520 w 4167543"/>
                <a:gd name="connsiteY21" fmla="*/ 2609321 h 4406912"/>
                <a:gd name="connsiteX22" fmla="*/ 1424143 w 4167543"/>
                <a:gd name="connsiteY22" fmla="*/ 1946100 h 4406912"/>
                <a:gd name="connsiteX23" fmla="*/ 1291172 w 4167543"/>
                <a:gd name="connsiteY23" fmla="*/ 417394 h 4406912"/>
                <a:gd name="connsiteX24" fmla="*/ 2071704 w 4167543"/>
                <a:gd name="connsiteY24" fmla="*/ 593 h 440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167543" h="4406912">
                  <a:moveTo>
                    <a:pt x="671935" y="4104215"/>
                  </a:moveTo>
                  <a:cubicBezTo>
                    <a:pt x="831646" y="4104215"/>
                    <a:pt x="968678" y="4201319"/>
                    <a:pt x="1027212" y="4339708"/>
                  </a:cubicBezTo>
                  <a:lnTo>
                    <a:pt x="1048074" y="4406912"/>
                  </a:lnTo>
                  <a:lnTo>
                    <a:pt x="295797" y="4406912"/>
                  </a:lnTo>
                  <a:lnTo>
                    <a:pt x="316658" y="4339708"/>
                  </a:lnTo>
                  <a:cubicBezTo>
                    <a:pt x="375192" y="4201318"/>
                    <a:pt x="512223" y="4104214"/>
                    <a:pt x="671935" y="4104215"/>
                  </a:cubicBezTo>
                  <a:close/>
                  <a:moveTo>
                    <a:pt x="579780" y="968218"/>
                  </a:moveTo>
                  <a:cubicBezTo>
                    <a:pt x="899982" y="968218"/>
                    <a:pt x="1159559" y="1227794"/>
                    <a:pt x="1159557" y="1547996"/>
                  </a:cubicBezTo>
                  <a:cubicBezTo>
                    <a:pt x="1159557" y="1868197"/>
                    <a:pt x="899981" y="2127773"/>
                    <a:pt x="579780" y="2127775"/>
                  </a:cubicBezTo>
                  <a:cubicBezTo>
                    <a:pt x="259578" y="2127775"/>
                    <a:pt x="2" y="1868198"/>
                    <a:pt x="0" y="1547995"/>
                  </a:cubicBezTo>
                  <a:cubicBezTo>
                    <a:pt x="0" y="1227793"/>
                    <a:pt x="259577" y="968218"/>
                    <a:pt x="579780" y="968218"/>
                  </a:cubicBezTo>
                  <a:close/>
                  <a:moveTo>
                    <a:pt x="2071704" y="593"/>
                  </a:moveTo>
                  <a:cubicBezTo>
                    <a:pt x="2115157" y="-902"/>
                    <a:pt x="2157839" y="424"/>
                    <a:pt x="2199033" y="4658"/>
                  </a:cubicBezTo>
                  <a:cubicBezTo>
                    <a:pt x="2838299" y="70527"/>
                    <a:pt x="2988489" y="820991"/>
                    <a:pt x="3454817" y="781936"/>
                  </a:cubicBezTo>
                  <a:cubicBezTo>
                    <a:pt x="3777990" y="754873"/>
                    <a:pt x="3904778" y="377439"/>
                    <a:pt x="4126970" y="189046"/>
                  </a:cubicBezTo>
                  <a:lnTo>
                    <a:pt x="4167543" y="158920"/>
                  </a:lnTo>
                  <a:lnTo>
                    <a:pt x="4167543" y="4406912"/>
                  </a:lnTo>
                  <a:lnTo>
                    <a:pt x="1523137" y="4406912"/>
                  </a:lnTo>
                  <a:lnTo>
                    <a:pt x="1524941" y="4398446"/>
                  </a:lnTo>
                  <a:cubicBezTo>
                    <a:pt x="1527948" y="4355934"/>
                    <a:pt x="1524589" y="4311405"/>
                    <a:pt x="1512815" y="4264022"/>
                  </a:cubicBezTo>
                  <a:cubicBezTo>
                    <a:pt x="1434649" y="3949473"/>
                    <a:pt x="1012169" y="3878570"/>
                    <a:pt x="799982" y="3469893"/>
                  </a:cubicBezTo>
                  <a:cubicBezTo>
                    <a:pt x="641304" y="3164390"/>
                    <a:pt x="733472" y="2900843"/>
                    <a:pt x="851520" y="2609321"/>
                  </a:cubicBezTo>
                  <a:cubicBezTo>
                    <a:pt x="1011189" y="2215465"/>
                    <a:pt x="1275902" y="2277193"/>
                    <a:pt x="1424143" y="1946100"/>
                  </a:cubicBezTo>
                  <a:cubicBezTo>
                    <a:pt x="1677746" y="1379920"/>
                    <a:pt x="1042471" y="894629"/>
                    <a:pt x="1291172" y="417394"/>
                  </a:cubicBezTo>
                  <a:cubicBezTo>
                    <a:pt x="1425564" y="159770"/>
                    <a:pt x="1767530" y="11056"/>
                    <a:pt x="2071704" y="5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2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7459F28-6F62-487E-B498-BBFA4DB19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730" y="2271967"/>
            <a:ext cx="7841670" cy="2727332"/>
          </a:xfrm>
        </p:spPr>
        <p:txBody>
          <a:bodyPr>
            <a:noAutofit/>
          </a:bodyPr>
          <a:lstStyle/>
          <a:p>
            <a:r>
              <a:rPr lang="en-TH" altLang="en-TH" sz="32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Research Experience in First-Principles Study of Quantum Materials — An Academic Research Journey</a:t>
            </a:r>
            <a:br>
              <a:rPr lang="en-TH" altLang="en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endParaRPr lang="en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A11C10-E93C-0DDA-4CFE-207A3AA6A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4707171"/>
            <a:ext cx="8047512" cy="197937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endParaRPr lang="en-TH" sz="11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lnSpc>
                <a:spcPct val="100000"/>
              </a:lnSpc>
            </a:pPr>
            <a:r>
              <a:rPr lang="en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Dr. Prutthipong Tsuppayakorn-aek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Division of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Physics, Faculty of Science and Technology, Princess of </a:t>
            </a:r>
            <a:r>
              <a:rPr lang="en-US" sz="20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Naradhiwas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University</a:t>
            </a:r>
            <a:endParaRPr lang="en-TH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8" name="Picture 7" descr="A diamond with colorful balls around it&#10;&#10;Description automatically generated">
            <a:extLst>
              <a:ext uri="{FF2B5EF4-FFF2-40B4-BE49-F238E27FC236}">
                <a16:creationId xmlns:a16="http://schemas.microsoft.com/office/drawing/2014/main" id="{F4A1C6DD-B2B3-4A73-553B-689179BC7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6474" y="3753196"/>
            <a:ext cx="2587964" cy="288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4DDC64-218F-ED0A-A840-C2765F20E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578" y="171450"/>
            <a:ext cx="1564822" cy="237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42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671F8-0583-6E72-CAE2-CDF519865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H"/>
          </a:p>
        </p:txBody>
      </p:sp>
      <p:pic>
        <p:nvPicPr>
          <p:cNvPr id="6" name="Content Placeholder 5" descr="A person in a suit&#10;&#10;AI-generated content may be incorrect.">
            <a:extLst>
              <a:ext uri="{FF2B5EF4-FFF2-40B4-BE49-F238E27FC236}">
                <a16:creationId xmlns:a16="http://schemas.microsoft.com/office/drawing/2014/main" id="{FC21D6A8-F3E5-D1F8-E4D2-AB3EFA81E6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146164"/>
            <a:ext cx="5455527" cy="3078159"/>
          </a:xfrm>
        </p:spPr>
      </p:pic>
      <p:pic>
        <p:nvPicPr>
          <p:cNvPr id="4" name="Content Placeholder 4" descr="Two men in graduation gowns&#10;&#10;AI-generated content may be incorrect.">
            <a:extLst>
              <a:ext uri="{FF2B5EF4-FFF2-40B4-BE49-F238E27FC236}">
                <a16:creationId xmlns:a16="http://schemas.microsoft.com/office/drawing/2014/main" id="{7405F5A5-7D85-86BC-237E-859EB38C9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369" y="146164"/>
            <a:ext cx="4672649" cy="6565672"/>
          </a:xfrm>
          <a:prstGeom prst="rect">
            <a:avLst/>
          </a:prstGeom>
        </p:spPr>
      </p:pic>
      <p:pic>
        <p:nvPicPr>
          <p:cNvPr id="8" name="Picture 7" descr="A person in a suit with his arms crossed&#10;&#10;AI-generated content may be incorrect.">
            <a:extLst>
              <a:ext uri="{FF2B5EF4-FFF2-40B4-BE49-F238E27FC236}">
                <a16:creationId xmlns:a16="http://schemas.microsoft.com/office/drawing/2014/main" id="{0F9DB7E0-66F3-FAFC-32E1-55574A10F6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939" y="3340568"/>
            <a:ext cx="3463867" cy="351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87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7F98C-004B-3978-272F-549F24AD7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557784"/>
            <a:ext cx="6239435" cy="1325563"/>
          </a:xfrm>
        </p:spPr>
        <p:txBody>
          <a:bodyPr>
            <a:normAutofit/>
          </a:bodyPr>
          <a:lstStyle/>
          <a:p>
            <a:r>
              <a:rPr lang="en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7947B-5D56-4126-0A06-A9E0DA1059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883347"/>
            <a:ext cx="6239435" cy="4671831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1800" b="0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My focus is on the fields of physics and materials science, particularly studying the properties of materials under extreme conditions such as high pressure.</a:t>
            </a:r>
          </a:p>
          <a:p>
            <a:pPr>
              <a:lnSpc>
                <a:spcPct val="100000"/>
              </a:lnSpc>
            </a:pPr>
            <a:r>
              <a:rPr lang="en-US" sz="1800" b="1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Research Focus:</a:t>
            </a:r>
            <a:endParaRPr lang="en-US" sz="1800" b="0" i="0" u="none" strike="noStrike" dirty="0"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High pressure condensed-matter physics.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Superconductivity.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Hydrogen storage.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Perovskite solar cells.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2D-materials.</a:t>
            </a:r>
          </a:p>
          <a:p>
            <a:pPr>
              <a:lnSpc>
                <a:spcPct val="100000"/>
              </a:lnSpc>
            </a:pPr>
            <a:r>
              <a:rPr lang="en-US" sz="1800" b="1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Research Contributions:</a:t>
            </a:r>
            <a:endParaRPr lang="en-US" sz="1800" b="0" i="0" u="none" strike="noStrike" dirty="0"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Contributed to understanding how electronic structures and stability of materials are influenced by conditions such as high pressure.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Work involves advanced computational methods like Density Functional Theory (DFT) to predict and analyze material behaviors.</a:t>
            </a:r>
          </a:p>
        </p:txBody>
      </p:sp>
      <p:pic>
        <p:nvPicPr>
          <p:cNvPr id="17" name="Picture 16" descr="A diagram of a cell structure&#10;&#10;Description automatically generated with medium confidence">
            <a:extLst>
              <a:ext uri="{FF2B5EF4-FFF2-40B4-BE49-F238E27FC236}">
                <a16:creationId xmlns:a16="http://schemas.microsoft.com/office/drawing/2014/main" id="{19DBAE2A-F21B-0AA7-7714-2A7E4C0942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350"/>
          <a:stretch/>
        </p:blipFill>
        <p:spPr>
          <a:xfrm>
            <a:off x="8077201" y="10"/>
            <a:ext cx="4114799" cy="2285990"/>
          </a:xfrm>
          <a:custGeom>
            <a:avLst/>
            <a:gdLst/>
            <a:ahLst/>
            <a:cxnLst/>
            <a:rect l="l" t="t" r="r" b="b"/>
            <a:pathLst>
              <a:path w="4114799" h="2286000">
                <a:moveTo>
                  <a:pt x="363179" y="56507"/>
                </a:moveTo>
                <a:cubicBezTo>
                  <a:pt x="563757" y="56507"/>
                  <a:pt x="726358" y="219108"/>
                  <a:pt x="726358" y="419686"/>
                </a:cubicBezTo>
                <a:cubicBezTo>
                  <a:pt x="726358" y="620264"/>
                  <a:pt x="563757" y="782865"/>
                  <a:pt x="363179" y="782865"/>
                </a:cubicBezTo>
                <a:cubicBezTo>
                  <a:pt x="162601" y="782865"/>
                  <a:pt x="0" y="620264"/>
                  <a:pt x="0" y="419686"/>
                </a:cubicBezTo>
                <a:cubicBezTo>
                  <a:pt x="0" y="219108"/>
                  <a:pt x="162601" y="56507"/>
                  <a:pt x="363179" y="56507"/>
                </a:cubicBezTo>
                <a:close/>
                <a:moveTo>
                  <a:pt x="798042" y="0"/>
                </a:moveTo>
                <a:lnTo>
                  <a:pt x="1420531" y="0"/>
                </a:lnTo>
                <a:lnTo>
                  <a:pt x="3321349" y="0"/>
                </a:lnTo>
                <a:lnTo>
                  <a:pt x="3707929" y="0"/>
                </a:lnTo>
                <a:lnTo>
                  <a:pt x="4114799" y="0"/>
                </a:lnTo>
                <a:lnTo>
                  <a:pt x="4114799" y="2286000"/>
                </a:lnTo>
                <a:lnTo>
                  <a:pt x="125624" y="2286000"/>
                </a:lnTo>
                <a:lnTo>
                  <a:pt x="113673" y="2178482"/>
                </a:lnTo>
                <a:cubicBezTo>
                  <a:pt x="94190" y="1775368"/>
                  <a:pt x="228153" y="1398071"/>
                  <a:pt x="493308" y="1068099"/>
                </a:cubicBezTo>
                <a:cubicBezTo>
                  <a:pt x="635133" y="891535"/>
                  <a:pt x="792474" y="709488"/>
                  <a:pt x="801550" y="419995"/>
                </a:cubicBezTo>
                <a:cubicBezTo>
                  <a:pt x="803966" y="341910"/>
                  <a:pt x="804567" y="263520"/>
                  <a:pt x="803633" y="184996"/>
                </a:cubicBezTo>
                <a:close/>
              </a:path>
            </a:pathLst>
          </a:custGeom>
        </p:spPr>
      </p:pic>
      <p:pic>
        <p:nvPicPr>
          <p:cNvPr id="5" name="Picture 4" descr="A coin floating in the air&#10;&#10;Description automatically generated">
            <a:extLst>
              <a:ext uri="{FF2B5EF4-FFF2-40B4-BE49-F238E27FC236}">
                <a16:creationId xmlns:a16="http://schemas.microsoft.com/office/drawing/2014/main" id="{CBCFFB84-11B8-0219-6CE6-FEC22E0FB2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462" r="-1" b="8081"/>
          <a:stretch/>
        </p:blipFill>
        <p:spPr>
          <a:xfrm>
            <a:off x="8077200" y="2286000"/>
            <a:ext cx="4114800" cy="2286000"/>
          </a:xfrm>
          <a:custGeom>
            <a:avLst/>
            <a:gdLst/>
            <a:ahLst/>
            <a:cxnLst/>
            <a:rect l="l" t="t" r="r" b="b"/>
            <a:pathLst>
              <a:path w="4114800" h="2286000">
                <a:moveTo>
                  <a:pt x="318499" y="1401308"/>
                </a:moveTo>
                <a:cubicBezTo>
                  <a:pt x="494401" y="1401308"/>
                  <a:pt x="636998" y="1543905"/>
                  <a:pt x="636998" y="1719807"/>
                </a:cubicBezTo>
                <a:cubicBezTo>
                  <a:pt x="636998" y="1895709"/>
                  <a:pt x="494401" y="2038306"/>
                  <a:pt x="318499" y="2038306"/>
                </a:cubicBezTo>
                <a:cubicBezTo>
                  <a:pt x="142597" y="2038306"/>
                  <a:pt x="0" y="1895709"/>
                  <a:pt x="0" y="1719807"/>
                </a:cubicBezTo>
                <a:cubicBezTo>
                  <a:pt x="0" y="1543905"/>
                  <a:pt x="142597" y="1401308"/>
                  <a:pt x="318499" y="1401308"/>
                </a:cubicBezTo>
                <a:close/>
                <a:moveTo>
                  <a:pt x="125625" y="0"/>
                </a:moveTo>
                <a:lnTo>
                  <a:pt x="4114800" y="0"/>
                </a:lnTo>
                <a:lnTo>
                  <a:pt x="4114800" y="2286000"/>
                </a:lnTo>
                <a:lnTo>
                  <a:pt x="625004" y="2286000"/>
                </a:lnTo>
                <a:lnTo>
                  <a:pt x="664908" y="2170831"/>
                </a:lnTo>
                <a:cubicBezTo>
                  <a:pt x="792879" y="1736672"/>
                  <a:pt x="768253" y="1279435"/>
                  <a:pt x="492018" y="878269"/>
                </a:cubicBezTo>
                <a:cubicBezTo>
                  <a:pt x="374309" y="707264"/>
                  <a:pt x="249381" y="519523"/>
                  <a:pt x="185131" y="303405"/>
                </a:cubicBezTo>
                <a:cubicBezTo>
                  <a:pt x="164422" y="233749"/>
                  <a:pt x="148182" y="164611"/>
                  <a:pt x="136306" y="96091"/>
                </a:cubicBezTo>
                <a:close/>
              </a:path>
            </a:pathLst>
          </a:custGeom>
        </p:spPr>
      </p:pic>
      <p:pic>
        <p:nvPicPr>
          <p:cNvPr id="19" name="Picture 18" descr="A diagram of a graphing and a graphing diagram&#10;&#10;Description automatically generated with medium confidence">
            <a:extLst>
              <a:ext uri="{FF2B5EF4-FFF2-40B4-BE49-F238E27FC236}">
                <a16:creationId xmlns:a16="http://schemas.microsoft.com/office/drawing/2014/main" id="{11BE014C-3222-CD90-229F-88F2904349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299" b="-1"/>
          <a:stretch/>
        </p:blipFill>
        <p:spPr>
          <a:xfrm>
            <a:off x="8077201" y="4572000"/>
            <a:ext cx="4114799" cy="2286000"/>
          </a:xfrm>
          <a:custGeom>
            <a:avLst/>
            <a:gdLst/>
            <a:ahLst/>
            <a:cxnLst/>
            <a:rect l="l" t="t" r="r" b="b"/>
            <a:pathLst>
              <a:path w="4114799" h="2286000">
                <a:moveTo>
                  <a:pt x="625003" y="0"/>
                </a:moveTo>
                <a:lnTo>
                  <a:pt x="4114799" y="0"/>
                </a:lnTo>
                <a:lnTo>
                  <a:pt x="4114799" y="2286000"/>
                </a:lnTo>
                <a:lnTo>
                  <a:pt x="3707929" y="2286000"/>
                </a:lnTo>
                <a:lnTo>
                  <a:pt x="1420531" y="2286000"/>
                </a:lnTo>
                <a:lnTo>
                  <a:pt x="487596" y="2286000"/>
                </a:lnTo>
                <a:lnTo>
                  <a:pt x="0" y="2286000"/>
                </a:lnTo>
                <a:lnTo>
                  <a:pt x="0" y="1932027"/>
                </a:lnTo>
                <a:lnTo>
                  <a:pt x="4305" y="1878662"/>
                </a:lnTo>
                <a:cubicBezTo>
                  <a:pt x="34824" y="1620675"/>
                  <a:pt x="94380" y="1359996"/>
                  <a:pt x="180075" y="1098858"/>
                </a:cubicBezTo>
                <a:cubicBezTo>
                  <a:pt x="297434" y="739556"/>
                  <a:pt x="462961" y="414832"/>
                  <a:pt x="601008" y="69255"/>
                </a:cubicBezTo>
                <a:close/>
              </a:path>
            </a:pathLst>
          </a:cu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7E01D95-8B53-A1D6-3AB6-B763D6D53405}"/>
              </a:ext>
            </a:extLst>
          </p:cNvPr>
          <p:cNvSpPr txBox="1"/>
          <p:nvPr/>
        </p:nvSpPr>
        <p:spPr>
          <a:xfrm>
            <a:off x="609599" y="6609967"/>
            <a:ext cx="539282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/>
              <a:t>https://</a:t>
            </a:r>
            <a:r>
              <a:rPr lang="en-US" sz="700" dirty="0" err="1"/>
              <a:t>physicsworld.com</a:t>
            </a:r>
            <a:r>
              <a:rPr lang="en-US" sz="700" dirty="0"/>
              <a:t>/a/have-scientists-in-korea-discovered-the-first-room-temperature-ambient-pressure-superconductor/</a:t>
            </a:r>
            <a:endParaRPr lang="en-TH" sz="700" dirty="0"/>
          </a:p>
        </p:txBody>
      </p:sp>
    </p:spTree>
    <p:extLst>
      <p:ext uri="{BB962C8B-B14F-4D97-AF65-F5344CB8AC3E}">
        <p14:creationId xmlns:p14="http://schemas.microsoft.com/office/powerpoint/2010/main" val="1111344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F6B61-D0B0-95E1-C3AB-67D1AC604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Research sorfware</a:t>
            </a:r>
            <a:endParaRPr lang="en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5ED127-2496-C9A2-6B92-D3C78A46AB99}"/>
              </a:ext>
            </a:extLst>
          </p:cNvPr>
          <p:cNvSpPr txBox="1"/>
          <p:nvPr/>
        </p:nvSpPr>
        <p:spPr>
          <a:xfrm>
            <a:off x="6873200" y="672396"/>
            <a:ext cx="4633000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40404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Lattice dynamics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</a:t>
            </a:r>
            <a:r>
              <a:rPr lang="en-US" sz="1800" b="0" i="0" u="none" strike="noStrike" dirty="0">
                <a:solidFill>
                  <a:srgbClr val="40404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tochastic self-consistent harmonic approximation (SSCHA)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Temperature Dependent Effective Potentials (TDEP)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PHONOPY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Crystal Orbital Hamiltonian Population (COHP)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Alloy-Theoretic Automated Tool kit (ATAT)</a:t>
            </a:r>
            <a:endParaRPr lang="en-US" sz="1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4AB6C-7FD4-C076-887A-E38655CE54A6}"/>
              </a:ext>
            </a:extLst>
          </p:cNvPr>
          <p:cNvSpPr txBox="1"/>
          <p:nvPr/>
        </p:nvSpPr>
        <p:spPr>
          <a:xfrm>
            <a:off x="6879584" y="2470122"/>
            <a:ext cx="5312416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Structural prediction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AIRSS (Ab Initio Random Structure Searching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Universal Structure Predictor: Evolutionary </a:t>
            </a:r>
            <a:r>
              <a:rPr lang="en-US" sz="1800" dirty="0" err="1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Xtallography</a:t>
            </a:r>
            <a:r>
              <a:rPr lang="en-US" sz="1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</a:t>
            </a:r>
            <a:r>
              <a:rPr lang="en-US" sz="1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USPEX</a:t>
            </a:r>
            <a:r>
              <a:rPr lang="en-US" sz="1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</a:t>
            </a:r>
            <a:r>
              <a:rPr lang="en-US" sz="1800" b="0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rystal structure </a:t>
            </a:r>
            <a:r>
              <a:rPr lang="en-US" sz="1800" b="1" i="0" u="none" strike="noStrike" dirty="0" err="1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A</a:t>
            </a:r>
            <a:r>
              <a:rPr lang="en-US" sz="1800" b="0" i="0" u="none" strike="noStrike" dirty="0" err="1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na</a:t>
            </a:r>
            <a:r>
              <a:rPr lang="en-US" sz="1800" b="1" i="0" u="none" strike="noStrike" dirty="0" err="1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LY</a:t>
            </a:r>
            <a:r>
              <a:rPr lang="en-US" sz="1800" b="0" i="0" u="none" strike="noStrike" dirty="0" err="1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sis</a:t>
            </a:r>
            <a:r>
              <a:rPr lang="en-US" sz="1800" b="0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by </a:t>
            </a:r>
            <a:r>
              <a:rPr lang="en-US" sz="1800" b="1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</a:t>
            </a:r>
            <a:r>
              <a:rPr lang="en-US" sz="1800" b="0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article </a:t>
            </a:r>
            <a:r>
              <a:rPr lang="en-US" sz="1800" b="1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S</a:t>
            </a:r>
            <a:r>
              <a:rPr lang="en-US" sz="1800" b="0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warm </a:t>
            </a:r>
            <a:r>
              <a:rPr lang="en-US" sz="1800" b="1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O</a:t>
            </a:r>
            <a:r>
              <a:rPr lang="en-US" sz="1800" b="0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ptimization (</a:t>
            </a:r>
            <a:r>
              <a:rPr lang="en-US" sz="1800" b="1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CALYPSO</a:t>
            </a:r>
            <a:r>
              <a:rPr lang="en-US" sz="1800" b="0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Alloy-Theoretic Automated Tool kit (ATAT)</a:t>
            </a:r>
            <a:endParaRPr lang="en-US" sz="1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178365-3A1D-E8AE-CFBB-9CC052A56D5E}"/>
              </a:ext>
            </a:extLst>
          </p:cNvPr>
          <p:cNvSpPr txBox="1"/>
          <p:nvPr/>
        </p:nvSpPr>
        <p:spPr>
          <a:xfrm>
            <a:off x="6879584" y="3985516"/>
            <a:ext cx="374653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40404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Chemical bonding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Crystal Orbital Hamiltonian Population (COHP)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361D5F-7A81-37F7-570A-931427BD7A2A}"/>
              </a:ext>
            </a:extLst>
          </p:cNvPr>
          <p:cNvSpPr txBox="1"/>
          <p:nvPr/>
        </p:nvSpPr>
        <p:spPr>
          <a:xfrm>
            <a:off x="609600" y="2167832"/>
            <a:ext cx="3914341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First-priciples calculations </a:t>
            </a:r>
          </a:p>
          <a:p>
            <a:pPr marL="1800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Cambridge Serial Total Energy Package (CASTEP)</a:t>
            </a:r>
          </a:p>
          <a:p>
            <a:pPr marL="1800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Vienna Ab initio Simulation Package</a:t>
            </a:r>
            <a:r>
              <a:rPr lang="en-US" sz="1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</a:t>
            </a:r>
            <a:r>
              <a:rPr lang="en-US" sz="1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VASP)</a:t>
            </a:r>
          </a:p>
          <a:p>
            <a:pPr marL="1800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Quantum Espresso (QE)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B62837-5CB9-5DCD-867A-63A428417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3" y="4193520"/>
            <a:ext cx="6638047" cy="226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391D8D0-C96D-6D7C-36C5-57355059A6FE}"/>
              </a:ext>
            </a:extLst>
          </p:cNvPr>
          <p:cNvSpPr txBox="1"/>
          <p:nvPr/>
        </p:nvSpPr>
        <p:spPr>
          <a:xfrm>
            <a:off x="6874819" y="5295204"/>
            <a:ext cx="5394425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i="0" u="none" strike="noStrike" dirty="0" err="1">
                <a:solidFill>
                  <a:srgbClr val="333333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Tetralith</a:t>
            </a:r>
            <a:endParaRPr lang="en-US" sz="2000" b="1" i="0" u="none" strike="noStrike" dirty="0">
              <a:solidFill>
                <a:srgbClr val="333333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333333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Tetralith</a:t>
            </a:r>
            <a:r>
              <a:rPr lang="en-US" b="0" i="0" u="none" strike="noStrike" dirty="0">
                <a:solidFill>
                  <a:srgbClr val="333333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is NSC's largest HPC cluster (Sweden).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333333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Tetralith</a:t>
            </a:r>
            <a:r>
              <a:rPr lang="en-US" b="0" i="0" u="none" strike="noStrike" dirty="0">
                <a:solidFill>
                  <a:srgbClr val="333333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consists of 1908 compute nodes each with two Intel Xeon </a:t>
            </a:r>
          </a:p>
          <a:p>
            <a:r>
              <a:rPr lang="en-US" b="0" i="0" u="none" strike="noStrike" dirty="0">
                <a:solidFill>
                  <a:srgbClr val="333333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Gold 6130 </a:t>
            </a:r>
            <a:r>
              <a:rPr lang="en-US" b="0" i="0" u="none" strike="noStrike" dirty="0" err="1">
                <a:solidFill>
                  <a:srgbClr val="333333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cpus</a:t>
            </a:r>
            <a:r>
              <a:rPr lang="en-US" b="0" i="0" u="none" strike="noStrike" dirty="0">
                <a:solidFill>
                  <a:srgbClr val="333333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with 16 CPU cores each, giving a total of 61056 CPU cores.</a:t>
            </a:r>
            <a:endParaRPr lang="en-US" sz="1800" dirty="0"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D11B66-3838-88C2-7515-3B03512F5904}"/>
              </a:ext>
            </a:extLst>
          </p:cNvPr>
          <p:cNvSpPr txBox="1"/>
          <p:nvPr/>
        </p:nvSpPr>
        <p:spPr>
          <a:xfrm>
            <a:off x="1828795" y="6526310"/>
            <a:ext cx="26965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https://</a:t>
            </a:r>
            <a:r>
              <a:rPr lang="en-US" sz="1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www.nsc.liu.se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/systems/</a:t>
            </a:r>
            <a:r>
              <a:rPr lang="en-US" sz="1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tetralith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/</a:t>
            </a:r>
            <a:endParaRPr lang="en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68843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AFCE7-615F-D440-2587-CF1B6FFF0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H"/>
          </a:p>
        </p:txBody>
      </p:sp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02DEA16-8FF4-0DE5-02AF-476BF1E547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764" y="333829"/>
            <a:ext cx="11602401" cy="576217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909004F-5778-5AFC-E068-C431F9058BA4}"/>
              </a:ext>
            </a:extLst>
          </p:cNvPr>
          <p:cNvSpPr txBox="1"/>
          <p:nvPr/>
        </p:nvSpPr>
        <p:spPr>
          <a:xfrm>
            <a:off x="7097486" y="4572000"/>
            <a:ext cx="1242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H" dirty="0">
                <a:solidFill>
                  <a:srgbClr val="FF0000"/>
                </a:solidFill>
              </a:rPr>
              <a:t>Gap years</a:t>
            </a:r>
          </a:p>
        </p:txBody>
      </p:sp>
    </p:spTree>
    <p:extLst>
      <p:ext uri="{BB962C8B-B14F-4D97-AF65-F5344CB8AC3E}">
        <p14:creationId xmlns:p14="http://schemas.microsoft.com/office/powerpoint/2010/main" val="3767911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erson in a graduation gown&#10;&#10;AI-generated content may be incorrect.">
            <a:extLst>
              <a:ext uri="{FF2B5EF4-FFF2-40B4-BE49-F238E27FC236}">
                <a16:creationId xmlns:a16="http://schemas.microsoft.com/office/drawing/2014/main" id="{3506CF2A-ADFE-EA6A-F7DB-6D30EDB95F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5678" y="950028"/>
            <a:ext cx="10732277" cy="5141644"/>
          </a:xfrm>
        </p:spPr>
      </p:pic>
    </p:spTree>
    <p:extLst>
      <p:ext uri="{BB962C8B-B14F-4D97-AF65-F5344CB8AC3E}">
        <p14:creationId xmlns:p14="http://schemas.microsoft.com/office/powerpoint/2010/main" val="2630537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CD2EF-48DD-3FFA-8694-DD9C80C4F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eaLnBrk="0" fontAlgn="base" hangingPunct="0">
              <a:spcAft>
                <a:spcPct val="0"/>
              </a:spcAft>
            </a:pPr>
            <a:r>
              <a:rPr lang="en-TH" altLang="en-TH" dirty="0">
                <a:solidFill>
                  <a:srgbClr val="000000"/>
                </a:solidFill>
                <a:latin typeface="-webkit-standard"/>
              </a:rPr>
              <a:t>Hope and Future — Educating the Next Generation of Scientists</a:t>
            </a:r>
            <a:endParaRPr lang="en-TH" altLang="en-TH" dirty="0">
              <a:latin typeface="Arial" panose="020B0604020202020204" pitchFamily="34" charset="0"/>
            </a:endParaRPr>
          </a:p>
        </p:txBody>
      </p:sp>
      <p:pic>
        <p:nvPicPr>
          <p:cNvPr id="4" name="Picture 3" descr="A group of people standing together&#10;&#10;AI-generated content may be incorrect.">
            <a:extLst>
              <a:ext uri="{FF2B5EF4-FFF2-40B4-BE49-F238E27FC236}">
                <a16:creationId xmlns:a16="http://schemas.microsoft.com/office/drawing/2014/main" id="{AE96EFCE-1E48-5B01-FC40-6B1AFD3B8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5058" y="2106204"/>
            <a:ext cx="5997342" cy="47182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728570-A338-5EAB-E02A-540558A9E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286" y="2125920"/>
            <a:ext cx="3794977" cy="473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13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3FB40-F28B-DC24-F2F3-07AD79A2F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An Invitation to Become a Faculty Member at Chulalongkorn University</a:t>
            </a:r>
            <a:br>
              <a:rPr lang="th-TH" sz="2400" dirty="0"/>
            </a:br>
            <a:endParaRPr lang="en-TH" sz="2400" dirty="0"/>
          </a:p>
        </p:txBody>
      </p:sp>
      <p:pic>
        <p:nvPicPr>
          <p:cNvPr id="5" name="Content Placeholder 4" descr="A group of men standing together&#10;&#10;AI-generated content may be incorrect.">
            <a:extLst>
              <a:ext uri="{FF2B5EF4-FFF2-40B4-BE49-F238E27FC236}">
                <a16:creationId xmlns:a16="http://schemas.microsoft.com/office/drawing/2014/main" id="{9954AC8A-A228-D561-1D35-7F0600126F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3213" y="1682828"/>
            <a:ext cx="5765573" cy="4875990"/>
          </a:xfrm>
        </p:spPr>
      </p:pic>
    </p:spTree>
    <p:extLst>
      <p:ext uri="{BB962C8B-B14F-4D97-AF65-F5344CB8AC3E}">
        <p14:creationId xmlns:p14="http://schemas.microsoft.com/office/powerpoint/2010/main" val="2376412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77171-3A10-198D-6D6A-13214BB7E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Collaborations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F013E7-7148-E1FA-9660-D0DB073BC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7462" y="2920146"/>
            <a:ext cx="4050001" cy="2700000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187830-78BD-882D-3C36-B12A89608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4139" y="2908878"/>
            <a:ext cx="4050000" cy="270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787F7D-BDB1-4C00-3BD5-C3C96F88D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148" y="3934409"/>
            <a:ext cx="1663563" cy="1584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9F7A51-D568-3208-61B5-4BB7EC7D04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1162" y="4256509"/>
            <a:ext cx="2146300" cy="939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CDF4163-C860-2576-2053-E700E4724D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602" y="2733115"/>
            <a:ext cx="2674915" cy="10402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2292344-9DD7-E212-D71A-E878722172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1162" y="5239959"/>
            <a:ext cx="1004428" cy="152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787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890C2-8968-BECD-B9ED-41DBEDA81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First publication</a:t>
            </a:r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5F509FB5-BCBB-3BF0-ECED-09A7B859D4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" y="2427804"/>
            <a:ext cx="5718190" cy="2592000"/>
          </a:xfrm>
        </p:spPr>
      </p:pic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F79901F9-34AC-8066-7798-E598C3693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8210" y="182128"/>
            <a:ext cx="6455706" cy="53844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321817-C344-CBB9-F6F6-1E2A796D2A8D}"/>
              </a:ext>
            </a:extLst>
          </p:cNvPr>
          <p:cNvSpPr txBox="1"/>
          <p:nvPr/>
        </p:nvSpPr>
        <p:spPr>
          <a:xfrm>
            <a:off x="534761" y="5445926"/>
            <a:ext cx="98408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This paper has been rejected by about 10 journals! 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I have come to realize that the first paper is not really easy for a first research attempt. 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However, I would like to say that we can learn from failure and setbacks. This experience helps us grow.</a:t>
            </a:r>
            <a:endParaRPr lang="en-TH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93EB6B-7230-D51F-45E2-81DA288512B0}"/>
              </a:ext>
            </a:extLst>
          </p:cNvPr>
          <p:cNvSpPr txBox="1"/>
          <p:nvPr/>
        </p:nvSpPr>
        <p:spPr>
          <a:xfrm>
            <a:off x="8014307" y="1601577"/>
            <a:ext cx="3568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070C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Cambridge Serial Total Energy Package (CASTEP).</a:t>
            </a:r>
          </a:p>
        </p:txBody>
      </p:sp>
    </p:spTree>
    <p:extLst>
      <p:ext uri="{BB962C8B-B14F-4D97-AF65-F5344CB8AC3E}">
        <p14:creationId xmlns:p14="http://schemas.microsoft.com/office/powerpoint/2010/main" val="4106327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8787F4E-DDFF-9B8A-081A-E05D2DCD3E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62857"/>
            <a:ext cx="7584746" cy="5779181"/>
          </a:xfrm>
        </p:spPr>
      </p:pic>
      <p:pic>
        <p:nvPicPr>
          <p:cNvPr id="7" name="Picture 6" descr="A text on a page&#10;&#10;AI-generated content may be incorrect.">
            <a:extLst>
              <a:ext uri="{FF2B5EF4-FFF2-40B4-BE49-F238E27FC236}">
                <a16:creationId xmlns:a16="http://schemas.microsoft.com/office/drawing/2014/main" id="{16EC5EA3-6CC5-D043-7F9A-2AA34DAAD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595" y="225000"/>
            <a:ext cx="5195405" cy="64080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BE2F04A-B538-DE18-E3B3-A3AA24E1EA42}"/>
              </a:ext>
            </a:extLst>
          </p:cNvPr>
          <p:cNvCxnSpPr/>
          <p:nvPr/>
        </p:nvCxnSpPr>
        <p:spPr>
          <a:xfrm>
            <a:off x="7126519" y="2351312"/>
            <a:ext cx="4920343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365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ACC5122-0005-435C-B73A-3B79C292A7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42CB193-533F-4B3C-B68E-C35C25CD7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556097" y="0"/>
            <a:ext cx="7635904" cy="6097323"/>
            <a:chOff x="4556097" y="0"/>
            <a:chExt cx="7635904" cy="609732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F3026C6-3611-48A9-A5B1-853A32631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56097" y="0"/>
              <a:ext cx="5297539" cy="2481743"/>
            </a:xfrm>
            <a:custGeom>
              <a:avLst/>
              <a:gdLst>
                <a:gd name="connsiteX0" fmla="*/ 1859996 w 6271080"/>
                <a:gd name="connsiteY0" fmla="*/ 2027432 h 2937818"/>
                <a:gd name="connsiteX1" fmla="*/ 2089382 w 6271080"/>
                <a:gd name="connsiteY1" fmla="*/ 2256818 h 2937818"/>
                <a:gd name="connsiteX2" fmla="*/ 1859996 w 6271080"/>
                <a:gd name="connsiteY2" fmla="*/ 2486204 h 2937818"/>
                <a:gd name="connsiteX3" fmla="*/ 1630610 w 6271080"/>
                <a:gd name="connsiteY3" fmla="*/ 2256818 h 2937818"/>
                <a:gd name="connsiteX4" fmla="*/ 1859996 w 6271080"/>
                <a:gd name="connsiteY4" fmla="*/ 2027432 h 2937818"/>
                <a:gd name="connsiteX5" fmla="*/ 4619270 w 6271080"/>
                <a:gd name="connsiteY5" fmla="*/ 1931103 h 2937818"/>
                <a:gd name="connsiteX6" fmla="*/ 5091816 w 6271080"/>
                <a:gd name="connsiteY6" fmla="*/ 2403649 h 2937818"/>
                <a:gd name="connsiteX7" fmla="*/ 4619270 w 6271080"/>
                <a:gd name="connsiteY7" fmla="*/ 2876195 h 2937818"/>
                <a:gd name="connsiteX8" fmla="*/ 4146724 w 6271080"/>
                <a:gd name="connsiteY8" fmla="*/ 2403649 h 2937818"/>
                <a:gd name="connsiteX9" fmla="*/ 4619270 w 6271080"/>
                <a:gd name="connsiteY9" fmla="*/ 1931103 h 2937818"/>
                <a:gd name="connsiteX10" fmla="*/ 183009 w 6271080"/>
                <a:gd name="connsiteY10" fmla="*/ 0 h 2937818"/>
                <a:gd name="connsiteX11" fmla="*/ 5838323 w 6271080"/>
                <a:gd name="connsiteY11" fmla="*/ 0 h 2937818"/>
                <a:gd name="connsiteX12" fmla="*/ 5825993 w 6271080"/>
                <a:gd name="connsiteY12" fmla="*/ 61717 h 2937818"/>
                <a:gd name="connsiteX13" fmla="*/ 5891957 w 6271080"/>
                <a:gd name="connsiteY13" fmla="*/ 290466 h 2937818"/>
                <a:gd name="connsiteX14" fmla="*/ 6195181 w 6271080"/>
                <a:gd name="connsiteY14" fmla="*/ 785482 h 2937818"/>
                <a:gd name="connsiteX15" fmla="*/ 5918857 w 6271080"/>
                <a:gd name="connsiteY15" fmla="*/ 1612583 h 2937818"/>
                <a:gd name="connsiteX16" fmla="*/ 4968065 w 6271080"/>
                <a:gd name="connsiteY16" fmla="*/ 1760706 h 2937818"/>
                <a:gd name="connsiteX17" fmla="*/ 4132026 w 6271080"/>
                <a:gd name="connsiteY17" fmla="*/ 1882779 h 2937818"/>
                <a:gd name="connsiteX18" fmla="*/ 3644415 w 6271080"/>
                <a:gd name="connsiteY18" fmla="*/ 2433300 h 2937818"/>
                <a:gd name="connsiteX19" fmla="*/ 3346979 w 6271080"/>
                <a:gd name="connsiteY19" fmla="*/ 2790837 h 2937818"/>
                <a:gd name="connsiteX20" fmla="*/ 2445647 w 6271080"/>
                <a:gd name="connsiteY20" fmla="*/ 2673530 h 2937818"/>
                <a:gd name="connsiteX21" fmla="*/ 2331065 w 6271080"/>
                <a:gd name="connsiteY21" fmla="*/ 2314972 h 2937818"/>
                <a:gd name="connsiteX22" fmla="*/ 1616929 w 6271080"/>
                <a:gd name="connsiteY22" fmla="*/ 1923385 h 2937818"/>
                <a:gd name="connsiteX23" fmla="*/ 44024 w 6271080"/>
                <a:gd name="connsiteY23" fmla="*/ 1052869 h 2937818"/>
                <a:gd name="connsiteX24" fmla="*/ 1035 w 6271080"/>
                <a:gd name="connsiteY24" fmla="*/ 676009 h 2937818"/>
                <a:gd name="connsiteX25" fmla="*/ 165336 w 6271080"/>
                <a:gd name="connsiteY25" fmla="*/ 20709 h 2937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271080" h="2937818">
                  <a:moveTo>
                    <a:pt x="1859996" y="2027432"/>
                  </a:moveTo>
                  <a:cubicBezTo>
                    <a:pt x="1986682" y="2027432"/>
                    <a:pt x="2089382" y="2130132"/>
                    <a:pt x="2089382" y="2256818"/>
                  </a:cubicBezTo>
                  <a:cubicBezTo>
                    <a:pt x="2089382" y="2383504"/>
                    <a:pt x="1986682" y="2486204"/>
                    <a:pt x="1859996" y="2486204"/>
                  </a:cubicBezTo>
                  <a:cubicBezTo>
                    <a:pt x="1733310" y="2486204"/>
                    <a:pt x="1630610" y="2383504"/>
                    <a:pt x="1630610" y="2256818"/>
                  </a:cubicBezTo>
                  <a:cubicBezTo>
                    <a:pt x="1630610" y="2130132"/>
                    <a:pt x="1733310" y="2027432"/>
                    <a:pt x="1859996" y="2027432"/>
                  </a:cubicBezTo>
                  <a:close/>
                  <a:moveTo>
                    <a:pt x="4619270" y="1931103"/>
                  </a:moveTo>
                  <a:cubicBezTo>
                    <a:pt x="4880250" y="1931103"/>
                    <a:pt x="5091816" y="2142669"/>
                    <a:pt x="5091816" y="2403649"/>
                  </a:cubicBezTo>
                  <a:cubicBezTo>
                    <a:pt x="5091816" y="2664629"/>
                    <a:pt x="4880250" y="2876195"/>
                    <a:pt x="4619270" y="2876195"/>
                  </a:cubicBezTo>
                  <a:cubicBezTo>
                    <a:pt x="4358290" y="2876195"/>
                    <a:pt x="4146724" y="2664629"/>
                    <a:pt x="4146724" y="2403649"/>
                  </a:cubicBezTo>
                  <a:cubicBezTo>
                    <a:pt x="4146724" y="2142669"/>
                    <a:pt x="4358290" y="1931103"/>
                    <a:pt x="4619270" y="1931103"/>
                  </a:cubicBezTo>
                  <a:close/>
                  <a:moveTo>
                    <a:pt x="183009" y="0"/>
                  </a:moveTo>
                  <a:lnTo>
                    <a:pt x="5838323" y="0"/>
                  </a:lnTo>
                  <a:lnTo>
                    <a:pt x="5825993" y="61717"/>
                  </a:lnTo>
                  <a:cubicBezTo>
                    <a:pt x="5823493" y="137832"/>
                    <a:pt x="5845818" y="215384"/>
                    <a:pt x="5891957" y="290466"/>
                  </a:cubicBezTo>
                  <a:cubicBezTo>
                    <a:pt x="5993514" y="455273"/>
                    <a:pt x="6111841" y="611993"/>
                    <a:pt x="6195181" y="785482"/>
                  </a:cubicBezTo>
                  <a:cubicBezTo>
                    <a:pt x="6344495" y="1094922"/>
                    <a:pt x="6284139" y="1399594"/>
                    <a:pt x="5918857" y="1612583"/>
                  </a:cubicBezTo>
                  <a:cubicBezTo>
                    <a:pt x="5618952" y="1787266"/>
                    <a:pt x="5300234" y="1794076"/>
                    <a:pt x="4968065" y="1760706"/>
                  </a:cubicBezTo>
                  <a:cubicBezTo>
                    <a:pt x="4680845" y="1731933"/>
                    <a:pt x="4371576" y="1709629"/>
                    <a:pt x="4132026" y="1882779"/>
                  </a:cubicBezTo>
                  <a:cubicBezTo>
                    <a:pt x="3938191" y="2023070"/>
                    <a:pt x="3803519" y="2245593"/>
                    <a:pt x="3644415" y="2433300"/>
                  </a:cubicBezTo>
                  <a:cubicBezTo>
                    <a:pt x="3544050" y="2551627"/>
                    <a:pt x="3455687" y="2681362"/>
                    <a:pt x="3346979" y="2790837"/>
                  </a:cubicBezTo>
                  <a:cubicBezTo>
                    <a:pt x="3069036" y="3071843"/>
                    <a:pt x="2594705" y="2903375"/>
                    <a:pt x="2445647" y="2673530"/>
                  </a:cubicBezTo>
                  <a:cubicBezTo>
                    <a:pt x="2379587" y="2571377"/>
                    <a:pt x="2352006" y="2438152"/>
                    <a:pt x="2331065" y="2314972"/>
                  </a:cubicBezTo>
                  <a:cubicBezTo>
                    <a:pt x="2269432" y="1954202"/>
                    <a:pt x="1891636" y="1843876"/>
                    <a:pt x="1616929" y="1923385"/>
                  </a:cubicBezTo>
                  <a:cubicBezTo>
                    <a:pt x="817750" y="2155273"/>
                    <a:pt x="255821" y="1747852"/>
                    <a:pt x="44024" y="1052869"/>
                  </a:cubicBezTo>
                  <a:cubicBezTo>
                    <a:pt x="7675" y="934286"/>
                    <a:pt x="14314" y="802168"/>
                    <a:pt x="1035" y="676009"/>
                  </a:cubicBezTo>
                  <a:cubicBezTo>
                    <a:pt x="-6414" y="436758"/>
                    <a:pt x="24135" y="210606"/>
                    <a:pt x="165336" y="207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2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78C5F28-A33B-4B04-B5E5-72B649A6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89794" y="1365923"/>
              <a:ext cx="3502207" cy="4731400"/>
            </a:xfrm>
            <a:custGeom>
              <a:avLst/>
              <a:gdLst>
                <a:gd name="connsiteX0" fmla="*/ 1745952 w 3502207"/>
                <a:gd name="connsiteY0" fmla="*/ 4378130 h 4731400"/>
                <a:gd name="connsiteX1" fmla="*/ 1790711 w 3502207"/>
                <a:gd name="connsiteY1" fmla="*/ 4382460 h 4731400"/>
                <a:gd name="connsiteX2" fmla="*/ 1832488 w 3502207"/>
                <a:gd name="connsiteY2" fmla="*/ 4399104 h 4731400"/>
                <a:gd name="connsiteX3" fmla="*/ 1913202 w 3502207"/>
                <a:gd name="connsiteY3" fmla="*/ 4578242 h 4731400"/>
                <a:gd name="connsiteX4" fmla="*/ 1680408 w 3502207"/>
                <a:gd name="connsiteY4" fmla="*/ 4699657 h 4731400"/>
                <a:gd name="connsiteX5" fmla="*/ 1592324 w 3502207"/>
                <a:gd name="connsiteY5" fmla="*/ 4510567 h 4731400"/>
                <a:gd name="connsiteX6" fmla="*/ 1745952 w 3502207"/>
                <a:gd name="connsiteY6" fmla="*/ 4378130 h 4731400"/>
                <a:gd name="connsiteX7" fmla="*/ 714718 w 3502207"/>
                <a:gd name="connsiteY7" fmla="*/ 330986 h 4731400"/>
                <a:gd name="connsiteX8" fmla="*/ 780511 w 3502207"/>
                <a:gd name="connsiteY8" fmla="*/ 335043 h 4731400"/>
                <a:gd name="connsiteX9" fmla="*/ 889260 w 3502207"/>
                <a:gd name="connsiteY9" fmla="*/ 371436 h 4731400"/>
                <a:gd name="connsiteX10" fmla="*/ 1072232 w 3502207"/>
                <a:gd name="connsiteY10" fmla="*/ 780443 h 4731400"/>
                <a:gd name="connsiteX11" fmla="*/ 555323 w 3502207"/>
                <a:gd name="connsiteY11" fmla="*/ 1025698 h 4731400"/>
                <a:gd name="connsiteX12" fmla="*/ 378311 w 3502207"/>
                <a:gd name="connsiteY12" fmla="*/ 608598 h 4731400"/>
                <a:gd name="connsiteX13" fmla="*/ 714718 w 3502207"/>
                <a:gd name="connsiteY13" fmla="*/ 330986 h 4731400"/>
                <a:gd name="connsiteX14" fmla="*/ 2221548 w 3502207"/>
                <a:gd name="connsiteY14" fmla="*/ 240864 h 4731400"/>
                <a:gd name="connsiteX15" fmla="*/ 2268842 w 3502207"/>
                <a:gd name="connsiteY15" fmla="*/ 256497 h 4731400"/>
                <a:gd name="connsiteX16" fmla="*/ 2348504 w 3502207"/>
                <a:gd name="connsiteY16" fmla="*/ 434600 h 4731400"/>
                <a:gd name="connsiteX17" fmla="*/ 2123578 w 3502207"/>
                <a:gd name="connsiteY17" fmla="*/ 541354 h 4731400"/>
                <a:gd name="connsiteX18" fmla="*/ 2046558 w 3502207"/>
                <a:gd name="connsiteY18" fmla="*/ 359831 h 4731400"/>
                <a:gd name="connsiteX19" fmla="*/ 2221548 w 3502207"/>
                <a:gd name="connsiteY19" fmla="*/ 240864 h 4731400"/>
                <a:gd name="connsiteX20" fmla="*/ 3064495 w 3502207"/>
                <a:gd name="connsiteY20" fmla="*/ 76529 h 4731400"/>
                <a:gd name="connsiteX21" fmla="*/ 3123699 w 3502207"/>
                <a:gd name="connsiteY21" fmla="*/ 80160 h 4731400"/>
                <a:gd name="connsiteX22" fmla="*/ 3221547 w 3502207"/>
                <a:gd name="connsiteY22" fmla="*/ 112900 h 4731400"/>
                <a:gd name="connsiteX23" fmla="*/ 3386238 w 3502207"/>
                <a:gd name="connsiteY23" fmla="*/ 481003 h 4731400"/>
                <a:gd name="connsiteX24" fmla="*/ 2921080 w 3502207"/>
                <a:gd name="connsiteY24" fmla="*/ 701574 h 4731400"/>
                <a:gd name="connsiteX25" fmla="*/ 2761773 w 3502207"/>
                <a:gd name="connsiteY25" fmla="*/ 326200 h 4731400"/>
                <a:gd name="connsiteX26" fmla="*/ 3064495 w 3502207"/>
                <a:gd name="connsiteY26" fmla="*/ 76529 h 4731400"/>
                <a:gd name="connsiteX27" fmla="*/ 1553822 w 3502207"/>
                <a:gd name="connsiteY27" fmla="*/ 1452 h 4731400"/>
                <a:gd name="connsiteX28" fmla="*/ 1840649 w 3502207"/>
                <a:gd name="connsiteY28" fmla="*/ 173605 h 4731400"/>
                <a:gd name="connsiteX29" fmla="*/ 1956740 w 3502207"/>
                <a:gd name="connsiteY29" fmla="*/ 784158 h 4731400"/>
                <a:gd name="connsiteX30" fmla="*/ 2020867 w 3502207"/>
                <a:gd name="connsiteY30" fmla="*/ 891195 h 4731400"/>
                <a:gd name="connsiteX31" fmla="*/ 2217633 w 3502207"/>
                <a:gd name="connsiteY31" fmla="*/ 889332 h 4731400"/>
                <a:gd name="connsiteX32" fmla="*/ 2496474 w 3502207"/>
                <a:gd name="connsiteY32" fmla="*/ 626887 h 4731400"/>
                <a:gd name="connsiteX33" fmla="*/ 3106654 w 3502207"/>
                <a:gd name="connsiteY33" fmla="*/ 975112 h 4731400"/>
                <a:gd name="connsiteX34" fmla="*/ 3347267 w 3502207"/>
                <a:gd name="connsiteY34" fmla="*/ 785314 h 4731400"/>
                <a:gd name="connsiteX35" fmla="*/ 3401836 w 3502207"/>
                <a:gd name="connsiteY35" fmla="*/ 697301 h 4731400"/>
                <a:gd name="connsiteX36" fmla="*/ 3462660 w 3502207"/>
                <a:gd name="connsiteY36" fmla="*/ 551025 h 4731400"/>
                <a:gd name="connsiteX37" fmla="*/ 3502207 w 3502207"/>
                <a:gd name="connsiteY37" fmla="*/ 481262 h 4731400"/>
                <a:gd name="connsiteX38" fmla="*/ 3502207 w 3502207"/>
                <a:gd name="connsiteY38" fmla="*/ 4661441 h 4731400"/>
                <a:gd name="connsiteX39" fmla="*/ 3391193 w 3502207"/>
                <a:gd name="connsiteY39" fmla="*/ 4595036 h 4731400"/>
                <a:gd name="connsiteX40" fmla="*/ 3012275 w 3502207"/>
                <a:gd name="connsiteY40" fmla="*/ 4500717 h 4731400"/>
                <a:gd name="connsiteX41" fmla="*/ 2241380 w 3502207"/>
                <a:gd name="connsiteY41" fmla="*/ 4576113 h 4731400"/>
                <a:gd name="connsiteX42" fmla="*/ 2111686 w 3502207"/>
                <a:gd name="connsiteY42" fmla="*/ 4418634 h 4731400"/>
                <a:gd name="connsiteX43" fmla="*/ 1817350 w 3502207"/>
                <a:gd name="connsiteY43" fmla="*/ 4264198 h 4731400"/>
                <a:gd name="connsiteX44" fmla="*/ 1161868 w 3502207"/>
                <a:gd name="connsiteY44" fmla="*/ 4712248 h 4731400"/>
                <a:gd name="connsiteX45" fmla="*/ 592579 w 3502207"/>
                <a:gd name="connsiteY45" fmla="*/ 4554354 h 4731400"/>
                <a:gd name="connsiteX46" fmla="*/ 529397 w 3502207"/>
                <a:gd name="connsiteY46" fmla="*/ 3641849 h 4731400"/>
                <a:gd name="connsiteX47" fmla="*/ 133184 w 3502207"/>
                <a:gd name="connsiteY47" fmla="*/ 3305095 h 4731400"/>
                <a:gd name="connsiteX48" fmla="*/ 23643 w 3502207"/>
                <a:gd name="connsiteY48" fmla="*/ 2803392 h 4731400"/>
                <a:gd name="connsiteX49" fmla="*/ 367249 w 3502207"/>
                <a:gd name="connsiteY49" fmla="*/ 2269270 h 4731400"/>
                <a:gd name="connsiteX50" fmla="*/ 107105 w 3502207"/>
                <a:gd name="connsiteY50" fmla="*/ 1697621 h 4731400"/>
                <a:gd name="connsiteX51" fmla="*/ 384947 w 3502207"/>
                <a:gd name="connsiteY51" fmla="*/ 1247501 h 4731400"/>
                <a:gd name="connsiteX52" fmla="*/ 1205167 w 3502207"/>
                <a:gd name="connsiteY52" fmla="*/ 1272142 h 4731400"/>
                <a:gd name="connsiteX53" fmla="*/ 1374801 w 3502207"/>
                <a:gd name="connsiteY53" fmla="*/ 828745 h 4731400"/>
                <a:gd name="connsiteX54" fmla="*/ 1172199 w 3502207"/>
                <a:gd name="connsiteY54" fmla="*/ 307625 h 4731400"/>
                <a:gd name="connsiteX55" fmla="*/ 1487835 w 3502207"/>
                <a:gd name="connsiteY55" fmla="*/ 2218 h 4731400"/>
                <a:gd name="connsiteX56" fmla="*/ 1553822 w 3502207"/>
                <a:gd name="connsiteY56" fmla="*/ 1452 h 473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502207" h="4731400">
                  <a:moveTo>
                    <a:pt x="1745952" y="4378130"/>
                  </a:moveTo>
                  <a:cubicBezTo>
                    <a:pt x="1761077" y="4377447"/>
                    <a:pt x="1776142" y="4378927"/>
                    <a:pt x="1790711" y="4382460"/>
                  </a:cubicBezTo>
                  <a:cubicBezTo>
                    <a:pt x="1805279" y="4385993"/>
                    <a:pt x="1819350" y="4391578"/>
                    <a:pt x="1832488" y="4399104"/>
                  </a:cubicBezTo>
                  <a:cubicBezTo>
                    <a:pt x="1893738" y="4433686"/>
                    <a:pt x="1927043" y="4507264"/>
                    <a:pt x="1913202" y="4578242"/>
                  </a:cubicBezTo>
                  <a:cubicBezTo>
                    <a:pt x="1891606" y="4688997"/>
                    <a:pt x="1776758" y="4747081"/>
                    <a:pt x="1680408" y="4699657"/>
                  </a:cubicBezTo>
                  <a:cubicBezTo>
                    <a:pt x="1612284" y="4666268"/>
                    <a:pt x="1575156" y="4586325"/>
                    <a:pt x="1592324" y="4510567"/>
                  </a:cubicBezTo>
                  <a:cubicBezTo>
                    <a:pt x="1610036" y="4432057"/>
                    <a:pt x="1675160" y="4381391"/>
                    <a:pt x="1745952" y="4378130"/>
                  </a:cubicBezTo>
                  <a:close/>
                  <a:moveTo>
                    <a:pt x="714718" y="330986"/>
                  </a:moveTo>
                  <a:cubicBezTo>
                    <a:pt x="736504" y="330237"/>
                    <a:pt x="758520" y="331550"/>
                    <a:pt x="780511" y="335043"/>
                  </a:cubicBezTo>
                  <a:cubicBezTo>
                    <a:pt x="818499" y="341193"/>
                    <a:pt x="855235" y="353482"/>
                    <a:pt x="889260" y="371436"/>
                  </a:cubicBezTo>
                  <a:cubicBezTo>
                    <a:pt x="1032849" y="446791"/>
                    <a:pt x="1109481" y="618280"/>
                    <a:pt x="1072232" y="780443"/>
                  </a:cubicBezTo>
                  <a:cubicBezTo>
                    <a:pt x="1017956" y="1018051"/>
                    <a:pt x="763860" y="1138251"/>
                    <a:pt x="555323" y="1025698"/>
                  </a:cubicBezTo>
                  <a:cubicBezTo>
                    <a:pt x="410572" y="947648"/>
                    <a:pt x="336315" y="772108"/>
                    <a:pt x="378311" y="608598"/>
                  </a:cubicBezTo>
                  <a:cubicBezTo>
                    <a:pt x="420976" y="442462"/>
                    <a:pt x="562215" y="336226"/>
                    <a:pt x="714718" y="330986"/>
                  </a:cubicBezTo>
                  <a:close/>
                  <a:moveTo>
                    <a:pt x="2221548" y="240864"/>
                  </a:moveTo>
                  <a:cubicBezTo>
                    <a:pt x="2238056" y="243476"/>
                    <a:pt x="2254023" y="248780"/>
                    <a:pt x="2268842" y="256497"/>
                  </a:cubicBezTo>
                  <a:cubicBezTo>
                    <a:pt x="2331531" y="289298"/>
                    <a:pt x="2364745" y="363803"/>
                    <a:pt x="2348504" y="434600"/>
                  </a:cubicBezTo>
                  <a:cubicBezTo>
                    <a:pt x="2324775" y="538003"/>
                    <a:pt x="2214284" y="590310"/>
                    <a:pt x="2123578" y="541354"/>
                  </a:cubicBezTo>
                  <a:cubicBezTo>
                    <a:pt x="2060566" y="507368"/>
                    <a:pt x="2028246" y="431029"/>
                    <a:pt x="2046558" y="359831"/>
                  </a:cubicBezTo>
                  <a:cubicBezTo>
                    <a:pt x="2067750" y="277216"/>
                    <a:pt x="2145025" y="228675"/>
                    <a:pt x="2221548" y="240864"/>
                  </a:cubicBezTo>
                  <a:close/>
                  <a:moveTo>
                    <a:pt x="3064495" y="76529"/>
                  </a:moveTo>
                  <a:cubicBezTo>
                    <a:pt x="3084099" y="75852"/>
                    <a:pt x="3103911" y="77027"/>
                    <a:pt x="3123699" y="80160"/>
                  </a:cubicBezTo>
                  <a:cubicBezTo>
                    <a:pt x="3157873" y="85715"/>
                    <a:pt x="3190923" y="96763"/>
                    <a:pt x="3221547" y="112900"/>
                  </a:cubicBezTo>
                  <a:cubicBezTo>
                    <a:pt x="3350790" y="180529"/>
                    <a:pt x="3419772" y="334843"/>
                    <a:pt x="3386238" y="481003"/>
                  </a:cubicBezTo>
                  <a:cubicBezTo>
                    <a:pt x="3337192" y="694462"/>
                    <a:pt x="3108797" y="802413"/>
                    <a:pt x="2921080" y="701574"/>
                  </a:cubicBezTo>
                  <a:cubicBezTo>
                    <a:pt x="2790669" y="631303"/>
                    <a:pt x="2723791" y="473462"/>
                    <a:pt x="2761773" y="326200"/>
                  </a:cubicBezTo>
                  <a:cubicBezTo>
                    <a:pt x="2800158" y="176706"/>
                    <a:pt x="2927264" y="81265"/>
                    <a:pt x="3064495" y="76529"/>
                  </a:cubicBezTo>
                  <a:close/>
                  <a:moveTo>
                    <a:pt x="1553822" y="1452"/>
                  </a:moveTo>
                  <a:cubicBezTo>
                    <a:pt x="1702011" y="16016"/>
                    <a:pt x="1807955" y="136282"/>
                    <a:pt x="1840649" y="173605"/>
                  </a:cubicBezTo>
                  <a:cubicBezTo>
                    <a:pt x="1995494" y="349594"/>
                    <a:pt x="1841400" y="531473"/>
                    <a:pt x="1956740" y="784158"/>
                  </a:cubicBezTo>
                  <a:cubicBezTo>
                    <a:pt x="1974830" y="821694"/>
                    <a:pt x="1996294" y="857528"/>
                    <a:pt x="2020867" y="891195"/>
                  </a:cubicBezTo>
                  <a:cubicBezTo>
                    <a:pt x="2069189" y="958397"/>
                    <a:pt x="2171608" y="957478"/>
                    <a:pt x="2217633" y="889332"/>
                  </a:cubicBezTo>
                  <a:cubicBezTo>
                    <a:pt x="2293683" y="776680"/>
                    <a:pt x="2368321" y="649335"/>
                    <a:pt x="2496474" y="626887"/>
                  </a:cubicBezTo>
                  <a:cubicBezTo>
                    <a:pt x="2745632" y="583210"/>
                    <a:pt x="2850609" y="998339"/>
                    <a:pt x="3106654" y="975112"/>
                  </a:cubicBezTo>
                  <a:cubicBezTo>
                    <a:pt x="3212954" y="965456"/>
                    <a:pt x="3281852" y="885882"/>
                    <a:pt x="3347267" y="785314"/>
                  </a:cubicBezTo>
                  <a:cubicBezTo>
                    <a:pt x="3365457" y="757275"/>
                    <a:pt x="3383422" y="727623"/>
                    <a:pt x="3401836" y="697301"/>
                  </a:cubicBezTo>
                  <a:cubicBezTo>
                    <a:pt x="3417773" y="656422"/>
                    <a:pt x="3436152" y="605079"/>
                    <a:pt x="3462660" y="551025"/>
                  </a:cubicBezTo>
                  <a:lnTo>
                    <a:pt x="3502207" y="481262"/>
                  </a:lnTo>
                  <a:lnTo>
                    <a:pt x="3502207" y="4661441"/>
                  </a:lnTo>
                  <a:lnTo>
                    <a:pt x="3391193" y="4595036"/>
                  </a:lnTo>
                  <a:cubicBezTo>
                    <a:pt x="3262806" y="4526392"/>
                    <a:pt x="3127583" y="4480988"/>
                    <a:pt x="3012275" y="4500717"/>
                  </a:cubicBezTo>
                  <a:cubicBezTo>
                    <a:pt x="2672111" y="4558849"/>
                    <a:pt x="2378932" y="4741394"/>
                    <a:pt x="2241380" y="4576113"/>
                  </a:cubicBezTo>
                  <a:cubicBezTo>
                    <a:pt x="2209196" y="4537521"/>
                    <a:pt x="2163221" y="4481646"/>
                    <a:pt x="2111686" y="4418634"/>
                  </a:cubicBezTo>
                  <a:cubicBezTo>
                    <a:pt x="2026479" y="4335505"/>
                    <a:pt x="1938249" y="4255209"/>
                    <a:pt x="1817350" y="4264198"/>
                  </a:cubicBezTo>
                  <a:cubicBezTo>
                    <a:pt x="1540690" y="4284795"/>
                    <a:pt x="1529731" y="4613720"/>
                    <a:pt x="1161868" y="4712248"/>
                  </a:cubicBezTo>
                  <a:cubicBezTo>
                    <a:pt x="972099" y="4763079"/>
                    <a:pt x="709587" y="4713497"/>
                    <a:pt x="592579" y="4554354"/>
                  </a:cubicBezTo>
                  <a:cubicBezTo>
                    <a:pt x="403246" y="4296704"/>
                    <a:pt x="729970" y="3951685"/>
                    <a:pt x="529397" y="3641849"/>
                  </a:cubicBezTo>
                  <a:cubicBezTo>
                    <a:pt x="412118" y="3460873"/>
                    <a:pt x="262942" y="3522287"/>
                    <a:pt x="133184" y="3305095"/>
                  </a:cubicBezTo>
                  <a:cubicBezTo>
                    <a:pt x="37239" y="3144562"/>
                    <a:pt x="-40970" y="2998075"/>
                    <a:pt x="23643" y="2803392"/>
                  </a:cubicBezTo>
                  <a:cubicBezTo>
                    <a:pt x="110090" y="2543020"/>
                    <a:pt x="350747" y="2461763"/>
                    <a:pt x="367249" y="2269270"/>
                  </a:cubicBezTo>
                  <a:cubicBezTo>
                    <a:pt x="387240" y="2037906"/>
                    <a:pt x="108902" y="1963809"/>
                    <a:pt x="107105" y="1697621"/>
                  </a:cubicBezTo>
                  <a:cubicBezTo>
                    <a:pt x="105934" y="1523992"/>
                    <a:pt x="222831" y="1327691"/>
                    <a:pt x="384947" y="1247501"/>
                  </a:cubicBezTo>
                  <a:cubicBezTo>
                    <a:pt x="683739" y="1099508"/>
                    <a:pt x="971984" y="1427134"/>
                    <a:pt x="1205167" y="1272142"/>
                  </a:cubicBezTo>
                  <a:cubicBezTo>
                    <a:pt x="1344444" y="1179546"/>
                    <a:pt x="1386573" y="966614"/>
                    <a:pt x="1374801" y="828745"/>
                  </a:cubicBezTo>
                  <a:cubicBezTo>
                    <a:pt x="1352319" y="566236"/>
                    <a:pt x="1145064" y="503244"/>
                    <a:pt x="1172199" y="307625"/>
                  </a:cubicBezTo>
                  <a:cubicBezTo>
                    <a:pt x="1192310" y="162232"/>
                    <a:pt x="1331190" y="21152"/>
                    <a:pt x="1487835" y="2218"/>
                  </a:cubicBezTo>
                  <a:cubicBezTo>
                    <a:pt x="1509739" y="-464"/>
                    <a:pt x="1531865" y="-705"/>
                    <a:pt x="1553822" y="14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6480792-73D5-459F-A064-C9F5CA7D66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1461" y="2502344"/>
              <a:ext cx="3592437" cy="3243512"/>
            </a:xfrm>
            <a:custGeom>
              <a:avLst/>
              <a:gdLst>
                <a:gd name="connsiteX0" fmla="*/ 423535 w 6666587"/>
                <a:gd name="connsiteY0" fmla="*/ 3916402 h 6019077"/>
                <a:gd name="connsiteX1" fmla="*/ 840979 w 6666587"/>
                <a:gd name="connsiteY1" fmla="*/ 4333846 h 6019077"/>
                <a:gd name="connsiteX2" fmla="*/ 423535 w 6666587"/>
                <a:gd name="connsiteY2" fmla="*/ 4751290 h 6019077"/>
                <a:gd name="connsiteX3" fmla="*/ 6091 w 6666587"/>
                <a:gd name="connsiteY3" fmla="*/ 4333846 h 6019077"/>
                <a:gd name="connsiteX4" fmla="*/ 423535 w 6666587"/>
                <a:gd name="connsiteY4" fmla="*/ 3916402 h 6019077"/>
                <a:gd name="connsiteX5" fmla="*/ 1989784 w 6666587"/>
                <a:gd name="connsiteY5" fmla="*/ 453 h 6019077"/>
                <a:gd name="connsiteX6" fmla="*/ 3353284 w 6666587"/>
                <a:gd name="connsiteY6" fmla="*/ 490276 h 6019077"/>
                <a:gd name="connsiteX7" fmla="*/ 4064420 w 6666587"/>
                <a:gd name="connsiteY7" fmla="*/ 570858 h 6019077"/>
                <a:gd name="connsiteX8" fmla="*/ 4534574 w 6666587"/>
                <a:gd name="connsiteY8" fmla="*/ 410362 h 6019077"/>
                <a:gd name="connsiteX9" fmla="*/ 6611024 w 6666587"/>
                <a:gd name="connsiteY9" fmla="*/ 1727288 h 6019077"/>
                <a:gd name="connsiteX10" fmla="*/ 5833213 w 6666587"/>
                <a:gd name="connsiteY10" fmla="*/ 3683152 h 6019077"/>
                <a:gd name="connsiteX11" fmla="*/ 5553844 w 6666587"/>
                <a:gd name="connsiteY11" fmla="*/ 4357712 h 6019077"/>
                <a:gd name="connsiteX12" fmla="*/ 5556320 w 6666587"/>
                <a:gd name="connsiteY12" fmla="*/ 4369809 h 6019077"/>
                <a:gd name="connsiteX13" fmla="*/ 4814609 w 6666587"/>
                <a:gd name="connsiteY13" fmla="*/ 5547766 h 6019077"/>
                <a:gd name="connsiteX14" fmla="*/ 4227964 w 6666587"/>
                <a:gd name="connsiteY14" fmla="*/ 5523668 h 6019077"/>
                <a:gd name="connsiteX15" fmla="*/ 3597314 w 6666587"/>
                <a:gd name="connsiteY15" fmla="*/ 5649017 h 6019077"/>
                <a:gd name="connsiteX16" fmla="*/ 2945899 w 6666587"/>
                <a:gd name="connsiteY16" fmla="*/ 5979915 h 6019077"/>
                <a:gd name="connsiteX17" fmla="*/ 1124434 w 6666587"/>
                <a:gd name="connsiteY17" fmla="*/ 4860537 h 6019077"/>
                <a:gd name="connsiteX18" fmla="*/ 1096906 w 6666587"/>
                <a:gd name="connsiteY18" fmla="*/ 4273607 h 6019077"/>
                <a:gd name="connsiteX19" fmla="*/ 1096811 w 6666587"/>
                <a:gd name="connsiteY19" fmla="*/ 4273607 h 6019077"/>
                <a:gd name="connsiteX20" fmla="*/ 835635 w 6666587"/>
                <a:gd name="connsiteY20" fmla="*/ 3666959 h 6019077"/>
                <a:gd name="connsiteX21" fmla="*/ 198 w 6666587"/>
                <a:gd name="connsiteY21" fmla="*/ 2032755 h 6019077"/>
                <a:gd name="connsiteX22" fmla="*/ 1068902 w 6666587"/>
                <a:gd name="connsiteY22" fmla="*/ 239197 h 6019077"/>
                <a:gd name="connsiteX23" fmla="*/ 1989784 w 6666587"/>
                <a:gd name="connsiteY23" fmla="*/ 453 h 6019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6587" h="6019077">
                  <a:moveTo>
                    <a:pt x="423535" y="3916402"/>
                  </a:moveTo>
                  <a:cubicBezTo>
                    <a:pt x="654083" y="3916402"/>
                    <a:pt x="840979" y="4103298"/>
                    <a:pt x="840979" y="4333846"/>
                  </a:cubicBezTo>
                  <a:cubicBezTo>
                    <a:pt x="840979" y="4564394"/>
                    <a:pt x="654083" y="4751290"/>
                    <a:pt x="423535" y="4751290"/>
                  </a:cubicBezTo>
                  <a:cubicBezTo>
                    <a:pt x="192987" y="4751290"/>
                    <a:pt x="6091" y="4564394"/>
                    <a:pt x="6091" y="4333846"/>
                  </a:cubicBezTo>
                  <a:cubicBezTo>
                    <a:pt x="6091" y="4103298"/>
                    <a:pt x="192987" y="3916402"/>
                    <a:pt x="423535" y="3916402"/>
                  </a:cubicBezTo>
                  <a:close/>
                  <a:moveTo>
                    <a:pt x="1989784" y="453"/>
                  </a:moveTo>
                  <a:cubicBezTo>
                    <a:pt x="2497478" y="-10315"/>
                    <a:pt x="2981154" y="171129"/>
                    <a:pt x="3353284" y="490276"/>
                  </a:cubicBezTo>
                  <a:cubicBezTo>
                    <a:pt x="3551212" y="660012"/>
                    <a:pt x="3831724" y="688587"/>
                    <a:pt x="4064420" y="570858"/>
                  </a:cubicBezTo>
                  <a:cubicBezTo>
                    <a:pt x="4212915" y="495876"/>
                    <a:pt x="4371221" y="441862"/>
                    <a:pt x="4534574" y="410362"/>
                  </a:cubicBezTo>
                  <a:cubicBezTo>
                    <a:pt x="5462118" y="230434"/>
                    <a:pt x="6378519" y="811936"/>
                    <a:pt x="6611024" y="1727288"/>
                  </a:cubicBezTo>
                  <a:cubicBezTo>
                    <a:pt x="6802477" y="2478877"/>
                    <a:pt x="6488532" y="3268281"/>
                    <a:pt x="5833213" y="3683152"/>
                  </a:cubicBezTo>
                  <a:cubicBezTo>
                    <a:pt x="5607374" y="3826122"/>
                    <a:pt x="5498790" y="4096251"/>
                    <a:pt x="5553844" y="4357712"/>
                  </a:cubicBezTo>
                  <a:cubicBezTo>
                    <a:pt x="5554702" y="4361713"/>
                    <a:pt x="5555464" y="4365714"/>
                    <a:pt x="5556320" y="4369809"/>
                  </a:cubicBezTo>
                  <a:cubicBezTo>
                    <a:pt x="5659953" y="4893779"/>
                    <a:pt x="5332103" y="5414416"/>
                    <a:pt x="4814609" y="5547766"/>
                  </a:cubicBezTo>
                  <a:cubicBezTo>
                    <a:pt x="4620966" y="5597963"/>
                    <a:pt x="4416845" y="5589571"/>
                    <a:pt x="4227964" y="5523668"/>
                  </a:cubicBezTo>
                  <a:cubicBezTo>
                    <a:pt x="4011556" y="5448039"/>
                    <a:pt x="3770574" y="5498998"/>
                    <a:pt x="3597314" y="5649017"/>
                  </a:cubicBezTo>
                  <a:cubicBezTo>
                    <a:pt x="3410434" y="5810799"/>
                    <a:pt x="3186786" y="5924404"/>
                    <a:pt x="2945899" y="5979915"/>
                  </a:cubicBezTo>
                  <a:cubicBezTo>
                    <a:pt x="2138465" y="6167081"/>
                    <a:pt x="1321601" y="5665304"/>
                    <a:pt x="1124434" y="4860537"/>
                  </a:cubicBezTo>
                  <a:cubicBezTo>
                    <a:pt x="1077094" y="4668551"/>
                    <a:pt x="1067759" y="4469174"/>
                    <a:pt x="1096906" y="4273607"/>
                  </a:cubicBezTo>
                  <a:lnTo>
                    <a:pt x="1096811" y="4273607"/>
                  </a:lnTo>
                  <a:cubicBezTo>
                    <a:pt x="1131958" y="4039101"/>
                    <a:pt x="1027278" y="3806500"/>
                    <a:pt x="835635" y="3666959"/>
                  </a:cubicBezTo>
                  <a:cubicBezTo>
                    <a:pt x="344241" y="3309105"/>
                    <a:pt x="9723" y="2729604"/>
                    <a:pt x="198" y="2032755"/>
                  </a:cubicBezTo>
                  <a:cubicBezTo>
                    <a:pt x="-10375" y="1282185"/>
                    <a:pt x="402152" y="583907"/>
                    <a:pt x="1068902" y="239197"/>
                  </a:cubicBezTo>
                  <a:cubicBezTo>
                    <a:pt x="1371905" y="82570"/>
                    <a:pt x="1685168" y="6914"/>
                    <a:pt x="1989784" y="45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67CAF1-3D9A-7F77-CDCB-8A88D4C28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552782"/>
            <a:ext cx="3692056" cy="918831"/>
          </a:xfrm>
        </p:spPr>
        <p:txBody>
          <a:bodyPr>
            <a:normAutofit/>
          </a:bodyPr>
          <a:lstStyle/>
          <a:p>
            <a:r>
              <a:rPr lang="en-US" b="1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Introduction</a:t>
            </a:r>
            <a:endParaRPr lang="en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12E54-EE25-A990-F098-83BFC812A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873" y="1667652"/>
            <a:ext cx="4642856" cy="5190348"/>
          </a:xfrm>
        </p:spPr>
        <p:txBody>
          <a:bodyPr anchor="t"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sz="2800" b="1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Education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Chulalongkorn University: Ph.D. in Physics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Chulalongkorn University: M.Sc. in Physics</a:t>
            </a:r>
            <a:endParaRPr lang="en-US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Prince of </a:t>
            </a:r>
            <a:r>
              <a:rPr lang="en-US" sz="2800" dirty="0" err="1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Songkla</a:t>
            </a:r>
            <a:r>
              <a:rPr lang="en-US" sz="2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University: </a:t>
            </a:r>
            <a:r>
              <a:rPr lang="en-US" sz="2800" dirty="0" err="1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B.Sc</a:t>
            </a:r>
            <a:r>
              <a:rPr lang="en-US" sz="2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in Ed (Physics) </a:t>
            </a:r>
            <a:endParaRPr lang="en-US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lnSpc>
                <a:spcPct val="100000"/>
              </a:lnSpc>
            </a:pPr>
            <a:r>
              <a:rPr lang="en-US" sz="2800" b="1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Experience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Visiting researcher at Uppsala University, Sweden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Postdoc, </a:t>
            </a:r>
            <a:r>
              <a:rPr lang="en-US" sz="2800" b="0" i="0" u="none" strike="noStrike" dirty="0" err="1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Ratchadapiseksomphot</a:t>
            </a:r>
            <a:r>
              <a:rPr lang="en-US" sz="2800" b="0" i="0" u="none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Research Funds, CU</a:t>
            </a:r>
            <a:r>
              <a:rPr lang="en-US" sz="2800" b="0" i="0" u="none" strike="noStrike" dirty="0">
                <a:solidFill>
                  <a:srgbClr val="BDC1C6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Trainee teacher, </a:t>
            </a:r>
            <a:r>
              <a:rPr lang="en-US" sz="2800" dirty="0" err="1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Satit</a:t>
            </a:r>
            <a:r>
              <a:rPr lang="en-US" sz="280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PSU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600" dirty="0">
              <a:effectLst/>
            </a:endParaRPr>
          </a:p>
          <a:p>
            <a:pPr>
              <a:lnSpc>
                <a:spcPct val="100000"/>
              </a:lnSpc>
            </a:pPr>
            <a:endParaRPr lang="en-US" sz="1900" dirty="0">
              <a:effectLst/>
              <a:latin typeface="THSarabunPSK"/>
            </a:endParaRPr>
          </a:p>
          <a:p>
            <a:pPr>
              <a:lnSpc>
                <a:spcPct val="100000"/>
              </a:lnSpc>
            </a:pPr>
            <a:endParaRPr lang="en-US" sz="1900" dirty="0">
              <a:effectLst/>
            </a:endParaRPr>
          </a:p>
          <a:p>
            <a:pPr>
              <a:lnSpc>
                <a:spcPct val="100000"/>
              </a:lnSpc>
            </a:pPr>
            <a:endParaRPr lang="en-TH" sz="19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17A32A-DF08-C0DC-BD2E-C83BB403B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0156" y="3273025"/>
            <a:ext cx="1663563" cy="158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E5C170-6805-DA90-A18F-4CA97527F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861" y="91226"/>
            <a:ext cx="3442893" cy="13389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EA68E1-DD6E-7F69-9A00-BE514E082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6954" y="3064301"/>
            <a:ext cx="2001449" cy="200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49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8496A-B211-3708-BE36-B99C4CEAE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H"/>
          </a:p>
        </p:txBody>
      </p:sp>
      <p:pic>
        <p:nvPicPr>
          <p:cNvPr id="4" name="Picture 3" descr="A person holding a molecule&#10;&#10;AI-generated content may be incorrect.">
            <a:extLst>
              <a:ext uri="{FF2B5EF4-FFF2-40B4-BE49-F238E27FC236}">
                <a16:creationId xmlns:a16="http://schemas.microsoft.com/office/drawing/2014/main" id="{2E83635C-B016-17FD-1CEA-940FF94EB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0" y="159130"/>
            <a:ext cx="6785430" cy="47264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F25C38-9C1F-CA1C-8275-17B291594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4974654"/>
            <a:ext cx="7772400" cy="145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82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07C54-9532-9BAC-D4EA-CFAE4E0A2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Publications by C2F Postdoc</a:t>
            </a:r>
            <a:r>
              <a:rPr lang="th-TH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(First year; 2021)</a:t>
            </a:r>
            <a:endParaRPr lang="en-TH" dirty="0"/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46AB6B48-15CE-77B0-6752-4F92EC445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086" y="2529000"/>
            <a:ext cx="4243570" cy="21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A15A55-9623-77F0-F6D3-3ABBB0E4E093}"/>
              </a:ext>
            </a:extLst>
          </p:cNvPr>
          <p:cNvSpPr txBox="1"/>
          <p:nvPr/>
        </p:nvSpPr>
        <p:spPr>
          <a:xfrm>
            <a:off x="1974094" y="2216160"/>
            <a:ext cx="2851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H" dirty="0">
                <a:solidFill>
                  <a:srgbClr val="0070C0"/>
                </a:solidFill>
              </a:rPr>
              <a:t>Tier1 scopus; 24 citations</a:t>
            </a:r>
          </a:p>
          <a:p>
            <a:endParaRPr lang="en-TH" dirty="0">
              <a:solidFill>
                <a:srgbClr val="0070C0"/>
              </a:solidFill>
            </a:endParaRPr>
          </a:p>
        </p:txBody>
      </p:sp>
      <p:pic>
        <p:nvPicPr>
          <p:cNvPr id="22" name="Picture 21" descr="A screenshot of a computer&#10;&#10;Description automatically generated">
            <a:extLst>
              <a:ext uri="{FF2B5EF4-FFF2-40B4-BE49-F238E27FC236}">
                <a16:creationId xmlns:a16="http://schemas.microsoft.com/office/drawing/2014/main" id="{58EB5D44-BD7B-D6EA-C95A-FD8E205DC1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1135" y="2826560"/>
            <a:ext cx="4730579" cy="18000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90CCE04-16EB-E324-3CEA-F2254D00E663}"/>
              </a:ext>
            </a:extLst>
          </p:cNvPr>
          <p:cNvSpPr txBox="1"/>
          <p:nvPr/>
        </p:nvSpPr>
        <p:spPr>
          <a:xfrm>
            <a:off x="2344748" y="5632213"/>
            <a:ext cx="6523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0070C0"/>
                </a:solidFill>
                <a:effectLst/>
                <a:latin typeface="-webkit-standard"/>
              </a:rPr>
              <a:t>In 2021, I published two papers as the first author for both of them.</a:t>
            </a:r>
            <a:endParaRPr lang="en-TH" dirty="0">
              <a:solidFill>
                <a:srgbClr val="0070C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49D4BA-EB89-BA73-4B99-07E0168E2324}"/>
              </a:ext>
            </a:extLst>
          </p:cNvPr>
          <p:cNvSpPr txBox="1"/>
          <p:nvPr/>
        </p:nvSpPr>
        <p:spPr>
          <a:xfrm>
            <a:off x="7064913" y="3130562"/>
            <a:ext cx="2851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H" dirty="0">
                <a:solidFill>
                  <a:srgbClr val="0070C0"/>
                </a:solidFill>
              </a:rPr>
              <a:t>Tier1 scopus; 17 citations</a:t>
            </a:r>
          </a:p>
          <a:p>
            <a:endParaRPr lang="en-TH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5454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3E55B-CD33-DCDB-CCA6-F4E17F47E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Publications by C2F Postdoc</a:t>
            </a:r>
            <a:r>
              <a:rPr lang="th-TH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(Second year; 2022)</a:t>
            </a:r>
            <a:endParaRPr lang="en-TH" dirty="0"/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BA5070B9-9263-2A0C-7BCA-FCD5C1F6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00" y="2107458"/>
            <a:ext cx="3654417" cy="1944000"/>
          </a:xfrm>
          <a:prstGeom prst="rect">
            <a:avLst/>
          </a:prstGeom>
        </p:spPr>
      </p:pic>
      <p:pic>
        <p:nvPicPr>
          <p:cNvPr id="9" name="Picture 8" descr="A close-up of a card&#10;&#10;Description automatically generated">
            <a:extLst>
              <a:ext uri="{FF2B5EF4-FFF2-40B4-BE49-F238E27FC236}">
                <a16:creationId xmlns:a16="http://schemas.microsoft.com/office/drawing/2014/main" id="{F670F3F1-91A6-82AD-3266-E9A670138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573" y="4578444"/>
            <a:ext cx="4890462" cy="1800000"/>
          </a:xfrm>
          <a:prstGeom prst="rect">
            <a:avLst/>
          </a:prstGeom>
        </p:spPr>
      </p:pic>
      <p:pic>
        <p:nvPicPr>
          <p:cNvPr id="13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C037260C-5EA3-4515-0171-B7A0ABA6A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6878" y="2024895"/>
            <a:ext cx="4967566" cy="252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33CD5A1-7E18-6673-6957-163E77A25F6C}"/>
              </a:ext>
            </a:extLst>
          </p:cNvPr>
          <p:cNvSpPr txBox="1"/>
          <p:nvPr/>
        </p:nvSpPr>
        <p:spPr>
          <a:xfrm>
            <a:off x="7208310" y="2950593"/>
            <a:ext cx="2851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H" dirty="0">
                <a:solidFill>
                  <a:srgbClr val="0070C0"/>
                </a:solidFill>
              </a:rPr>
              <a:t>Tier1 scopus; 11 citations</a:t>
            </a:r>
          </a:p>
          <a:p>
            <a:endParaRPr lang="en-TH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9949F8-82F2-9CD0-C5A1-2B9471F685D9}"/>
              </a:ext>
            </a:extLst>
          </p:cNvPr>
          <p:cNvSpPr txBox="1"/>
          <p:nvPr/>
        </p:nvSpPr>
        <p:spPr>
          <a:xfrm>
            <a:off x="961543" y="2295768"/>
            <a:ext cx="2717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H" dirty="0">
                <a:solidFill>
                  <a:srgbClr val="0070C0"/>
                </a:solidFill>
              </a:rPr>
              <a:t>Tier1 scopus; 4 citations</a:t>
            </a:r>
          </a:p>
          <a:p>
            <a:endParaRPr lang="en-TH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BEFF54-C4FC-8D8E-8CE4-E3EAB34E9B05}"/>
              </a:ext>
            </a:extLst>
          </p:cNvPr>
          <p:cNvSpPr txBox="1"/>
          <p:nvPr/>
        </p:nvSpPr>
        <p:spPr>
          <a:xfrm>
            <a:off x="2109279" y="4730585"/>
            <a:ext cx="2509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H" dirty="0">
                <a:solidFill>
                  <a:srgbClr val="0070C0"/>
                </a:solidFill>
              </a:rPr>
              <a:t>Q1 scopus; 4 citations</a:t>
            </a:r>
          </a:p>
          <a:p>
            <a:endParaRPr lang="en-TH" dirty="0">
              <a:solidFill>
                <a:srgbClr val="0070C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9FD8BD-FF83-177D-32A0-A602CE98A3C3}"/>
              </a:ext>
            </a:extLst>
          </p:cNvPr>
          <p:cNvSpPr txBox="1"/>
          <p:nvPr/>
        </p:nvSpPr>
        <p:spPr>
          <a:xfrm>
            <a:off x="6216967" y="4974654"/>
            <a:ext cx="4946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0070C0"/>
                </a:solidFill>
                <a:effectLst/>
                <a:latin typeface="-webkit-standard"/>
              </a:rPr>
              <a:t>In 2022, I published three papers as the first and </a:t>
            </a:r>
          </a:p>
          <a:p>
            <a:r>
              <a:rPr lang="en-US" b="0" i="0" u="none" strike="noStrike" dirty="0">
                <a:solidFill>
                  <a:srgbClr val="0070C0"/>
                </a:solidFill>
                <a:effectLst/>
                <a:latin typeface="-webkit-standard"/>
              </a:rPr>
              <a:t>corresponding author for all of them</a:t>
            </a:r>
            <a:endParaRPr lang="en-TH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282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45530-0789-3103-CBA5-BF56E5008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Publications by  C2F Postdoc</a:t>
            </a:r>
            <a:r>
              <a:rPr lang="th-TH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(Third year; 2023)</a:t>
            </a:r>
            <a:endParaRPr lang="en-TH" dirty="0"/>
          </a:p>
        </p:txBody>
      </p:sp>
      <p:pic>
        <p:nvPicPr>
          <p:cNvPr id="14" name="Picture 13" descr="A close-up of a text&#10;&#10;Description automatically generated">
            <a:extLst>
              <a:ext uri="{FF2B5EF4-FFF2-40B4-BE49-F238E27FC236}">
                <a16:creationId xmlns:a16="http://schemas.microsoft.com/office/drawing/2014/main" id="{E422F5EB-9870-6B0F-30D0-065B398B4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931" y="2098411"/>
            <a:ext cx="4467985" cy="1800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8B548FE-0A68-AC2B-158E-EC19F4606655}"/>
              </a:ext>
            </a:extLst>
          </p:cNvPr>
          <p:cNvSpPr txBox="1"/>
          <p:nvPr/>
        </p:nvSpPr>
        <p:spPr>
          <a:xfrm>
            <a:off x="7502962" y="2205062"/>
            <a:ext cx="2509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H" dirty="0">
                <a:solidFill>
                  <a:srgbClr val="0070C0"/>
                </a:solidFill>
              </a:rPr>
              <a:t>Q1 scopus; </a:t>
            </a:r>
            <a:r>
              <a:rPr lang="en-US" dirty="0">
                <a:solidFill>
                  <a:srgbClr val="0070C0"/>
                </a:solidFill>
              </a:rPr>
              <a:t>3</a:t>
            </a:r>
            <a:r>
              <a:rPr lang="en-TH" dirty="0">
                <a:solidFill>
                  <a:srgbClr val="0070C0"/>
                </a:solidFill>
              </a:rPr>
              <a:t> citations</a:t>
            </a:r>
          </a:p>
          <a:p>
            <a:endParaRPr lang="en-TH" dirty="0">
              <a:solidFill>
                <a:srgbClr val="0070C0"/>
              </a:solidFill>
            </a:endParaRPr>
          </a:p>
        </p:txBody>
      </p:sp>
      <p:pic>
        <p:nvPicPr>
          <p:cNvPr id="18" name="Picture 17" descr="A screenshot of a website&#10;&#10;Description automatically generated">
            <a:extLst>
              <a:ext uri="{FF2B5EF4-FFF2-40B4-BE49-F238E27FC236}">
                <a16:creationId xmlns:a16="http://schemas.microsoft.com/office/drawing/2014/main" id="{689FA499-9E8F-A24B-BAB1-E1CE3167E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879" y="4143900"/>
            <a:ext cx="4292309" cy="2520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744A7CC-F091-8BF6-493B-B22167795FCA}"/>
              </a:ext>
            </a:extLst>
          </p:cNvPr>
          <p:cNvSpPr txBox="1"/>
          <p:nvPr/>
        </p:nvSpPr>
        <p:spPr>
          <a:xfrm>
            <a:off x="7627108" y="4606436"/>
            <a:ext cx="2610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H" dirty="0">
                <a:solidFill>
                  <a:srgbClr val="0070C0"/>
                </a:solidFill>
              </a:rPr>
              <a:t>Tire1 scopus; </a:t>
            </a:r>
            <a:r>
              <a:rPr lang="en-US" dirty="0">
                <a:solidFill>
                  <a:srgbClr val="0070C0"/>
                </a:solidFill>
              </a:rPr>
              <a:t>5</a:t>
            </a:r>
            <a:r>
              <a:rPr lang="en-TH" dirty="0">
                <a:solidFill>
                  <a:srgbClr val="0070C0"/>
                </a:solidFill>
              </a:rPr>
              <a:t> citation</a:t>
            </a:r>
          </a:p>
          <a:p>
            <a:endParaRPr lang="en-TH" dirty="0">
              <a:solidFill>
                <a:srgbClr val="0070C0"/>
              </a:solidFill>
            </a:endParaRPr>
          </a:p>
        </p:txBody>
      </p:sp>
      <p:pic>
        <p:nvPicPr>
          <p:cNvPr id="21" name="Picture 20" descr="A screenshot of a computer&#10;&#10;Description automatically generated">
            <a:extLst>
              <a:ext uri="{FF2B5EF4-FFF2-40B4-BE49-F238E27FC236}">
                <a16:creationId xmlns:a16="http://schemas.microsoft.com/office/drawing/2014/main" id="{CE95E52D-BD85-0C86-1053-863D19508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1272" y="2693787"/>
            <a:ext cx="4263590" cy="25200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8112252-A240-DC4C-E4D7-D3E941596DD9}"/>
              </a:ext>
            </a:extLst>
          </p:cNvPr>
          <p:cNvSpPr txBox="1"/>
          <p:nvPr/>
        </p:nvSpPr>
        <p:spPr>
          <a:xfrm>
            <a:off x="2378158" y="3465087"/>
            <a:ext cx="2614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H" dirty="0">
                <a:solidFill>
                  <a:srgbClr val="0070C0"/>
                </a:solidFill>
              </a:rPr>
              <a:t>Tier1 scopus; </a:t>
            </a:r>
            <a:r>
              <a:rPr lang="en-US" dirty="0">
                <a:solidFill>
                  <a:srgbClr val="0070C0"/>
                </a:solidFill>
              </a:rPr>
              <a:t>1</a:t>
            </a:r>
            <a:r>
              <a:rPr lang="en-TH" dirty="0">
                <a:solidFill>
                  <a:srgbClr val="0070C0"/>
                </a:solidFill>
              </a:rPr>
              <a:t> citation</a:t>
            </a:r>
          </a:p>
          <a:p>
            <a:endParaRPr lang="en-TH" dirty="0">
              <a:solidFill>
                <a:srgbClr val="0070C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8304E1-0D68-9B30-3165-B588ED701D2D}"/>
              </a:ext>
            </a:extLst>
          </p:cNvPr>
          <p:cNvSpPr txBox="1"/>
          <p:nvPr/>
        </p:nvSpPr>
        <p:spPr>
          <a:xfrm>
            <a:off x="184686" y="5395639"/>
            <a:ext cx="5751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0070C0"/>
                </a:solidFill>
                <a:effectLst/>
                <a:latin typeface="-webkit-standard"/>
              </a:rPr>
              <a:t>In 2023, I published three papers as the first for all of them</a:t>
            </a:r>
            <a:endParaRPr lang="en-TH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196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7A985-B4A0-AB5B-1D89-56C924BE4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Publications in 2024</a:t>
            </a:r>
            <a:endParaRPr lang="en-TH" b="1" dirty="0"/>
          </a:p>
        </p:txBody>
      </p:sp>
      <p:pic>
        <p:nvPicPr>
          <p:cNvPr id="6" name="Content Placeholder 5" descr="A screenshot of a computer&#10;&#10;Description automatically generated">
            <a:extLst>
              <a:ext uri="{FF2B5EF4-FFF2-40B4-BE49-F238E27FC236}">
                <a16:creationId xmlns:a16="http://schemas.microsoft.com/office/drawing/2014/main" id="{309202C9-BF63-3883-A46D-F03E59404C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988" t="21086" r="18061" b="39261"/>
          <a:stretch/>
        </p:blipFill>
        <p:spPr>
          <a:xfrm>
            <a:off x="6981830" y="249437"/>
            <a:ext cx="5016214" cy="1944000"/>
          </a:xfrm>
        </p:spPr>
      </p:pic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277579EE-9F85-755D-5B71-260AE5D84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" y="2106204"/>
            <a:ext cx="6826227" cy="3960000"/>
          </a:xfrm>
          <a:prstGeom prst="rect">
            <a:avLst/>
          </a:prstGeom>
        </p:spPr>
      </p:pic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D545EAB8-FEA8-5014-A4DE-C538739491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1830" y="4662539"/>
            <a:ext cx="5077245" cy="2196000"/>
          </a:xfrm>
          <a:prstGeom prst="rect">
            <a:avLst/>
          </a:prstGeom>
        </p:spPr>
      </p:pic>
      <p:pic>
        <p:nvPicPr>
          <p:cNvPr id="11" name="Picture 10" descr="A close-up of a person's hand&#10;&#10;Description automatically generated">
            <a:extLst>
              <a:ext uri="{FF2B5EF4-FFF2-40B4-BE49-F238E27FC236}">
                <a16:creationId xmlns:a16="http://schemas.microsoft.com/office/drawing/2014/main" id="{CA69A35B-762C-D4C5-4CC6-6E43031E97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1832" y="2364841"/>
            <a:ext cx="5041351" cy="216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7786194-D473-A97A-9BC5-FBBC0CCB9235}"/>
              </a:ext>
            </a:extLst>
          </p:cNvPr>
          <p:cNvSpPr txBox="1"/>
          <p:nvPr/>
        </p:nvSpPr>
        <p:spPr>
          <a:xfrm>
            <a:off x="7151845" y="2442408"/>
            <a:ext cx="3545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H" dirty="0">
                <a:solidFill>
                  <a:srgbClr val="0070C0"/>
                </a:solidFill>
              </a:rPr>
              <a:t>Fourth year (Q1 scopus in 2024)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DA80FA-F4B8-C63B-2916-3D86244702AF}"/>
              </a:ext>
            </a:extLst>
          </p:cNvPr>
          <p:cNvSpPr txBox="1"/>
          <p:nvPr/>
        </p:nvSpPr>
        <p:spPr>
          <a:xfrm>
            <a:off x="7668504" y="5623373"/>
            <a:ext cx="3545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H" dirty="0">
                <a:solidFill>
                  <a:srgbClr val="0070C0"/>
                </a:solidFill>
              </a:rPr>
              <a:t>Fourth year (Q1 scopus in 2024)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3523F6-57DD-38D8-DE6F-64669A2C2DDB}"/>
              </a:ext>
            </a:extLst>
          </p:cNvPr>
          <p:cNvSpPr txBox="1"/>
          <p:nvPr/>
        </p:nvSpPr>
        <p:spPr>
          <a:xfrm>
            <a:off x="8216665" y="334927"/>
            <a:ext cx="3545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H" dirty="0">
                <a:solidFill>
                  <a:srgbClr val="0070C0"/>
                </a:solidFill>
              </a:rPr>
              <a:t>Fourth year (Q1 scopus in 2024)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11DCEB-6A1E-52FA-3A0A-D13C254EDB05}"/>
              </a:ext>
            </a:extLst>
          </p:cNvPr>
          <p:cNvSpPr txBox="1"/>
          <p:nvPr/>
        </p:nvSpPr>
        <p:spPr>
          <a:xfrm>
            <a:off x="132925" y="6237608"/>
            <a:ext cx="6308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0070C0"/>
                </a:solidFill>
                <a:effectLst/>
                <a:latin typeface="-webkit-standard"/>
              </a:rPr>
              <a:t>In 2024, I published three papers  as the co-author for all of them</a:t>
            </a:r>
            <a:endParaRPr lang="en-TH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6951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B7DD4-F38E-7BB8-7F18-9B48D5601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Publication by C2F Postdoc</a:t>
            </a:r>
            <a:endParaRPr lang="en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1F99449B-9A99-A8CC-163B-882B70B59B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95" y="1825675"/>
            <a:ext cx="6060705" cy="3240000"/>
          </a:xfrm>
        </p:spPr>
      </p:pic>
      <p:pic>
        <p:nvPicPr>
          <p:cNvPr id="9" name="Picture 8" descr="A close-up of a news article&#10;&#10;Description automatically generated">
            <a:extLst>
              <a:ext uri="{FF2B5EF4-FFF2-40B4-BE49-F238E27FC236}">
                <a16:creationId xmlns:a16="http://schemas.microsoft.com/office/drawing/2014/main" id="{0936A994-2DDF-1D65-805B-F6C44ABD1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404" y="2146061"/>
            <a:ext cx="5451592" cy="270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81AC06-B2F7-DB72-4CD8-A77FAC0F3EBD}"/>
              </a:ext>
            </a:extLst>
          </p:cNvPr>
          <p:cNvSpPr txBox="1"/>
          <p:nvPr/>
        </p:nvSpPr>
        <p:spPr>
          <a:xfrm>
            <a:off x="6406551" y="1754755"/>
            <a:ext cx="55386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This is my 56th p</a:t>
            </a:r>
            <a:r>
              <a:rPr lang="en-US" sz="2800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ublication (Tire1 </a:t>
            </a:r>
            <a:r>
              <a:rPr lang="en-US" sz="2800" dirty="0" err="1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scopus</a:t>
            </a:r>
            <a:r>
              <a:rPr lang="en-US" sz="2800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in 2024)</a:t>
            </a:r>
            <a:endParaRPr lang="en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2" name="Picture 11" descr="A purple rectangle with black text&#10;&#10;Description automatically generated">
            <a:extLst>
              <a:ext uri="{FF2B5EF4-FFF2-40B4-BE49-F238E27FC236}">
                <a16:creationId xmlns:a16="http://schemas.microsoft.com/office/drawing/2014/main" id="{EDF5AE00-ABE6-3838-F7A3-F7AB4B41EA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6884" y="5039868"/>
            <a:ext cx="7772400" cy="154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655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BF0FB-0B0A-2896-FFA9-EA719E101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H"/>
          </a:p>
        </p:txBody>
      </p:sp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9862D69-C4CD-9743-FF07-FF95EAF190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082" y="1203243"/>
            <a:ext cx="11815835" cy="4451514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D2320ED-500D-73FC-280D-E0E1B2C32B69}"/>
              </a:ext>
            </a:extLst>
          </p:cNvPr>
          <p:cNvSpPr/>
          <p:nvPr/>
        </p:nvSpPr>
        <p:spPr>
          <a:xfrm>
            <a:off x="4905829" y="3730171"/>
            <a:ext cx="1828800" cy="5805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3D2C6B-5930-CCEE-301A-631CD14F73A0}"/>
              </a:ext>
            </a:extLst>
          </p:cNvPr>
          <p:cNvSpPr/>
          <p:nvPr/>
        </p:nvSpPr>
        <p:spPr>
          <a:xfrm>
            <a:off x="4913087" y="4550228"/>
            <a:ext cx="1828800" cy="5805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55EDBEF-B2C4-F1AA-921E-2DEEF9C7B66B}"/>
              </a:ext>
            </a:extLst>
          </p:cNvPr>
          <p:cNvCxnSpPr/>
          <p:nvPr/>
        </p:nvCxnSpPr>
        <p:spPr>
          <a:xfrm>
            <a:off x="3222171" y="4209145"/>
            <a:ext cx="653143" cy="0"/>
          </a:xfrm>
          <a:prstGeom prst="line">
            <a:avLst/>
          </a:prstGeom>
          <a:ln w="412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25202F7-63B7-BEBF-0595-C0536EC79D8E}"/>
              </a:ext>
            </a:extLst>
          </p:cNvPr>
          <p:cNvCxnSpPr/>
          <p:nvPr/>
        </p:nvCxnSpPr>
        <p:spPr>
          <a:xfrm>
            <a:off x="3214915" y="4985658"/>
            <a:ext cx="653143" cy="0"/>
          </a:xfrm>
          <a:prstGeom prst="line">
            <a:avLst/>
          </a:prstGeom>
          <a:ln w="412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9CA25D87-92C4-BA07-DCE9-58C4B6AD6E75}"/>
              </a:ext>
            </a:extLst>
          </p:cNvPr>
          <p:cNvSpPr/>
          <p:nvPr/>
        </p:nvSpPr>
        <p:spPr>
          <a:xfrm>
            <a:off x="10609942" y="3730171"/>
            <a:ext cx="674915" cy="5805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DEBE47-2D27-D178-C543-8C4A1EE81004}"/>
              </a:ext>
            </a:extLst>
          </p:cNvPr>
          <p:cNvSpPr/>
          <p:nvPr/>
        </p:nvSpPr>
        <p:spPr>
          <a:xfrm>
            <a:off x="10617202" y="4506683"/>
            <a:ext cx="674915" cy="5805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032007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016D7-3851-53AF-3251-A86D746B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Referee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9D9F6-4320-A2F2-8366-A5D02864C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i="0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Journal of Applied Physics (American Institute of Physics)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i="0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Journal of Physics: Condensed Matter (</a:t>
            </a:r>
            <a:r>
              <a:rPr lang="en-US" i="0" strike="noStrike" dirty="0" err="1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IOPscience</a:t>
            </a:r>
            <a:r>
              <a:rPr lang="en-US" i="0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i="0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Superconductor Science and Technology (</a:t>
            </a:r>
            <a:r>
              <a:rPr lang="en-US" i="0" strike="noStrike" dirty="0" err="1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IOPscience</a:t>
            </a:r>
            <a:r>
              <a:rPr lang="en-US" i="0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i="0" strike="noStrike" dirty="0" err="1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Physica</a:t>
            </a:r>
            <a:r>
              <a:rPr lang="en-US" i="0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Scripta (</a:t>
            </a:r>
            <a:r>
              <a:rPr lang="en-US" i="0" strike="noStrike" dirty="0" err="1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IOPscience</a:t>
            </a:r>
            <a:r>
              <a:rPr lang="en-US" i="0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i="0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The European Physical Journal B  (SpringerLink)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i="0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Journal of Molecular Modeling  (SpringerLink)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i="0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Energy Advances (Royal Society of Chemistry)</a:t>
            </a:r>
          </a:p>
        </p:txBody>
      </p:sp>
    </p:spTree>
    <p:extLst>
      <p:ext uri="{BB962C8B-B14F-4D97-AF65-F5344CB8AC3E}">
        <p14:creationId xmlns:p14="http://schemas.microsoft.com/office/powerpoint/2010/main" val="7055341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05DA3-6917-C2D9-6069-DDD39EE90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b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b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Bridging Research</a:t>
            </a:r>
            <a:endParaRPr lang="en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4EB145-08BC-A482-8732-7EE500223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/>
            <a:r>
              <a:rPr lang="en-US" sz="2200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Research Skills: 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Mastery of analytical thinking, data interpretation, and problem-solving is crucial for effective research.</a:t>
            </a:r>
          </a:p>
          <a:p>
            <a:pPr algn="l"/>
            <a:r>
              <a:rPr lang="en-US" sz="2200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Collaborative Approach: 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Partnering with diverse experts facilitates overcoming skill deficiencies and accelerates problem-solving.</a:t>
            </a:r>
          </a:p>
          <a:p>
            <a:pPr algn="l"/>
            <a:r>
              <a:rPr lang="en-US" sz="2200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Key Takeaway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: Emphasizing the importance of skill diversity and collaboration in enhancing research outcomes.</a:t>
            </a:r>
          </a:p>
          <a:p>
            <a:pPr algn="l"/>
            <a:r>
              <a:rPr lang="en-US" sz="2200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Goal: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Preparation of more than 3 manuscripts for submission as the first author. However, having one manuscript does not always guarantee acceptance for publication</a:t>
            </a:r>
          </a:p>
          <a:p>
            <a:pPr algn="l"/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</a:t>
            </a:r>
            <a:r>
              <a:rPr lang="en-US" sz="2200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Acknowledgements:</a:t>
            </a:r>
          </a:p>
          <a:p>
            <a:r>
              <a:rPr lang="en-US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 Thanks to  C2F (</a:t>
            </a:r>
            <a:r>
              <a:rPr lang="en-US" sz="2200" b="0" i="0" u="none" strike="noStrike" dirty="0">
                <a:solidFill>
                  <a:srgbClr val="1F1F1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This research project is supported by the Second Century Fund (C2F), Chulalongkorn University, Thailand. </a:t>
            </a:r>
            <a:r>
              <a:rPr lang="en-US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TH" sz="2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733137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and person posing for a picture&#10;&#10;AI-generated content may be incorrect.">
            <a:extLst>
              <a:ext uri="{FF2B5EF4-FFF2-40B4-BE49-F238E27FC236}">
                <a16:creationId xmlns:a16="http://schemas.microsoft.com/office/drawing/2014/main" id="{6C93E253-6B4F-1B78-B512-8EC286CE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3918" y="3722909"/>
            <a:ext cx="2248082" cy="2988927"/>
          </a:xfrm>
          <a:prstGeom prst="rect">
            <a:avLst/>
          </a:prstGeom>
        </p:spPr>
      </p:pic>
      <p:pic>
        <p:nvPicPr>
          <p:cNvPr id="9" name="Picture 8" descr="A person and person posing for a picture&#10;&#10;AI-generated content may be incorrect.">
            <a:extLst>
              <a:ext uri="{FF2B5EF4-FFF2-40B4-BE49-F238E27FC236}">
                <a16:creationId xmlns:a16="http://schemas.microsoft.com/office/drawing/2014/main" id="{6914AD33-D356-565C-1612-093760F8D0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5239" y="1883347"/>
            <a:ext cx="2364250" cy="3495469"/>
          </a:xfrm>
          <a:prstGeom prst="rect">
            <a:avLst/>
          </a:prstGeom>
        </p:spPr>
      </p:pic>
      <p:pic>
        <p:nvPicPr>
          <p:cNvPr id="11" name="Picture 10" descr="A person and person posing for a picture&#10;&#10;AI-generated content may be incorrect.">
            <a:extLst>
              <a:ext uri="{FF2B5EF4-FFF2-40B4-BE49-F238E27FC236}">
                <a16:creationId xmlns:a16="http://schemas.microsoft.com/office/drawing/2014/main" id="{53C96877-D8AD-6211-D844-61416DA996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8677" y="567066"/>
            <a:ext cx="2422133" cy="3237470"/>
          </a:xfrm>
          <a:prstGeom prst="rect">
            <a:avLst/>
          </a:prstGeom>
        </p:spPr>
      </p:pic>
      <p:pic>
        <p:nvPicPr>
          <p:cNvPr id="13" name="Picture 12" descr="A person and person standing in a doorway with children&#10;&#10;AI-generated content may be incorrect.">
            <a:extLst>
              <a:ext uri="{FF2B5EF4-FFF2-40B4-BE49-F238E27FC236}">
                <a16:creationId xmlns:a16="http://schemas.microsoft.com/office/drawing/2014/main" id="{A8891456-9DC2-EC19-640C-6D8A0B4D36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31" y="949276"/>
            <a:ext cx="4031331" cy="495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558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erson standing in front of a statue&#10;&#10;AI-generated content may be incorrect.">
            <a:extLst>
              <a:ext uri="{FF2B5EF4-FFF2-40B4-BE49-F238E27FC236}">
                <a16:creationId xmlns:a16="http://schemas.microsoft.com/office/drawing/2014/main" id="{8D8D41E5-31A1-A42B-1E44-D082230FA8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8194" y="1461607"/>
            <a:ext cx="3392384" cy="5123632"/>
          </a:xfrm>
        </p:spPr>
      </p:pic>
      <p:pic>
        <p:nvPicPr>
          <p:cNvPr id="7" name="Picture 6" descr="A couple of men holding a present&#10;&#10;AI-generated content may be incorrect.">
            <a:extLst>
              <a:ext uri="{FF2B5EF4-FFF2-40B4-BE49-F238E27FC236}">
                <a16:creationId xmlns:a16="http://schemas.microsoft.com/office/drawing/2014/main" id="{D54A38AB-AE34-BA02-32AF-80BBB494E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078" y="2180247"/>
            <a:ext cx="5896094" cy="4011115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6BF9526F-A5CD-A425-7C68-A06905F82E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43513"/>
            <a:ext cx="1021420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TH" altLang="en-TH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A Defining Encounter — The Mentor Who Shaped My Academic Path</a:t>
            </a:r>
            <a:br>
              <a:rPr kumimoji="0" lang="th-TH" altLang="en-TH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</a:br>
            <a:endParaRPr kumimoji="0" lang="en-TH" altLang="en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1681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32067-8E32-3216-58FF-4E56212F2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4CFCD-8590-B02D-2DAE-6D4258868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TH" dirty="0"/>
          </a:p>
          <a:p>
            <a:pPr algn="ctr"/>
            <a:endParaRPr lang="en-TH" dirty="0"/>
          </a:p>
          <a:p>
            <a:pPr algn="ctr"/>
            <a:endParaRPr lang="en-TH" dirty="0"/>
          </a:p>
          <a:p>
            <a:pPr algn="ctr"/>
            <a:r>
              <a:rPr lang="en-US" sz="4800" b="1" i="0" u="none" strike="noStrike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Thank you for your attention</a:t>
            </a:r>
            <a:endParaRPr lang="en-TH" sz="4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29673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books on a table&#10;&#10;AI-generated content may be incorrect.">
            <a:extLst>
              <a:ext uri="{FF2B5EF4-FFF2-40B4-BE49-F238E27FC236}">
                <a16:creationId xmlns:a16="http://schemas.microsoft.com/office/drawing/2014/main" id="{2D2C10B0-E9A2-18FD-F2BA-69FDEA5BB9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78567" y="231946"/>
            <a:ext cx="3182139" cy="3324336"/>
          </a:xfrm>
        </p:spPr>
      </p:pic>
      <p:pic>
        <p:nvPicPr>
          <p:cNvPr id="7" name="Picture 6" descr="A group of blue folders&#10;&#10;AI-generated content may be incorrect.">
            <a:extLst>
              <a:ext uri="{FF2B5EF4-FFF2-40B4-BE49-F238E27FC236}">
                <a16:creationId xmlns:a16="http://schemas.microsoft.com/office/drawing/2014/main" id="{53BF1DE7-2ECD-4B8F-D44D-BD571E2861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0286" y="3788228"/>
            <a:ext cx="3250420" cy="29093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BBC73F-4870-CBA5-1024-BB65923CC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74" y="907425"/>
            <a:ext cx="7125799" cy="529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50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7A985-3778-7FDD-EE29-6C9AA08E1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TH" dirty="0"/>
              <a:t>Extreme Conditions Physics Research Laboratory (ECPRL)</a:t>
            </a:r>
          </a:p>
        </p:txBody>
      </p:sp>
      <p:pic>
        <p:nvPicPr>
          <p:cNvPr id="5" name="Content Placeholder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14435697-7DC5-D6E6-A5F7-6BAC118D95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0199" y="2121127"/>
            <a:ext cx="6251601" cy="4035425"/>
          </a:xfrm>
        </p:spPr>
      </p:pic>
    </p:spTree>
    <p:extLst>
      <p:ext uri="{BB962C8B-B14F-4D97-AF65-F5344CB8AC3E}">
        <p14:creationId xmlns:p14="http://schemas.microsoft.com/office/powerpoint/2010/main" val="4218194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2400" dirty="0">
                <a:latin typeface="Times New Roman" pitchFamily="43" charset="0"/>
                <a:ea typeface="Times New Roman" pitchFamily="43" charset="0"/>
                <a:cs typeface="Times New Roman" pitchFamily="43" charset="0"/>
              </a:rPr>
              <a:t>Extreme Conditions Physics</a:t>
            </a:r>
            <a:br>
              <a:rPr lang="en-US" sz="2400" dirty="0">
                <a:latin typeface="Times New Roman" pitchFamily="43" charset="0"/>
                <a:ea typeface="Times New Roman" pitchFamily="43" charset="0"/>
                <a:cs typeface="Times New Roman" pitchFamily="43" charset="0"/>
              </a:rPr>
            </a:br>
            <a:br>
              <a:rPr lang="en-US" sz="2400" dirty="0">
                <a:latin typeface="Times New Roman" pitchFamily="43" charset="0"/>
                <a:ea typeface="Times New Roman" pitchFamily="43" charset="0"/>
                <a:cs typeface="Times New Roman" pitchFamily="43" charset="0"/>
              </a:rPr>
            </a:br>
            <a:endParaRPr lang="en-US" sz="2400" dirty="0">
              <a:latin typeface="Times New Roman" pitchFamily="43" charset="0"/>
              <a:ea typeface="Times New Roman" pitchFamily="43" charset="0"/>
              <a:cs typeface="Times New Roman" pitchFamily="43" charset="0"/>
            </a:endParaRPr>
          </a:p>
        </p:txBody>
      </p:sp>
      <p:pic>
        <p:nvPicPr>
          <p:cNvPr id="17411" name="Picture 4" descr="479480a-f1.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9093" y="1608309"/>
            <a:ext cx="1932942" cy="2397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1983385" y="4143376"/>
            <a:ext cx="1898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th-TH" sz="1200" dirty="0">
                <a:latin typeface="Times New Roman" pitchFamily="43" charset="0"/>
                <a:ea typeface="Times New Roman" pitchFamily="43" charset="0"/>
                <a:cs typeface="Times New Roman" pitchFamily="43" charset="0"/>
              </a:rPr>
              <a:t>THOMAS S. DUFFY</a:t>
            </a:r>
            <a:r>
              <a:rPr lang="en-US" sz="1200" dirty="0">
                <a:latin typeface="Times New Roman" pitchFamily="43" charset="0"/>
                <a:ea typeface="Times New Roman" pitchFamily="43" charset="0"/>
                <a:cs typeface="Times New Roman" pitchFamily="43" charset="0"/>
              </a:rPr>
              <a:t>, 2011</a:t>
            </a:r>
            <a:endParaRPr lang="th-TH" sz="1200" dirty="0">
              <a:latin typeface="Times New Roman" pitchFamily="43" charset="0"/>
              <a:ea typeface="Times New Roman" pitchFamily="43" charset="0"/>
              <a:cs typeface="Times New Roman" pitchFamily="43" charset="0"/>
            </a:endParaRPr>
          </a:p>
        </p:txBody>
      </p:sp>
      <p:pic>
        <p:nvPicPr>
          <p:cNvPr id="17413" name="Picture 9" descr="Screen Shot 2557-08-20 at 2.03.42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4419601"/>
            <a:ext cx="7780338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TextBox 4"/>
          <p:cNvSpPr txBox="1">
            <a:spLocks noChangeArrowheads="1"/>
          </p:cNvSpPr>
          <p:nvPr/>
        </p:nvSpPr>
        <p:spPr bwMode="auto">
          <a:xfrm>
            <a:off x="5091113" y="6290846"/>
            <a:ext cx="17671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Times New Roman" pitchFamily="43" charset="0"/>
                <a:ea typeface="Times New Roman" pitchFamily="43" charset="0"/>
                <a:cs typeface="Times New Roman" pitchFamily="43" charset="0"/>
              </a:rPr>
              <a:t>W. </a:t>
            </a:r>
            <a:r>
              <a:rPr lang="en-US" sz="1600" dirty="0" err="1">
                <a:latin typeface="Times New Roman" pitchFamily="43" charset="0"/>
                <a:ea typeface="Times New Roman" pitchFamily="43" charset="0"/>
                <a:cs typeface="Times New Roman" pitchFamily="43" charset="0"/>
              </a:rPr>
              <a:t>Chaimayo</a:t>
            </a:r>
            <a:r>
              <a:rPr lang="en-US" sz="1600" dirty="0">
                <a:latin typeface="Times New Roman" pitchFamily="43" charset="0"/>
                <a:ea typeface="Times New Roman" pitchFamily="43" charset="0"/>
                <a:cs typeface="Times New Roman" pitchFamily="43" charset="0"/>
              </a:rPr>
              <a:t> 2012</a:t>
            </a:r>
          </a:p>
        </p:txBody>
      </p:sp>
      <p:pic>
        <p:nvPicPr>
          <p:cNvPr id="17416" name="Picture 6" descr="Screen Shot 2557-06-17 at 9.35.15 P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59168" y="1248565"/>
            <a:ext cx="3236464" cy="2823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ตัวยึดเนื้อหา 3" descr="DAC"/>
          <p:cNvPicPr>
            <a:picLocks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00600" y="1600200"/>
            <a:ext cx="2971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21CB-AC3A-E440-95AC-B9EF9D8582B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66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phone&#10;&#10;AI-generated content may be incorrect.">
            <a:extLst>
              <a:ext uri="{FF2B5EF4-FFF2-40B4-BE49-F238E27FC236}">
                <a16:creationId xmlns:a16="http://schemas.microsoft.com/office/drawing/2014/main" id="{4806299F-E8C2-E82F-FDE2-2C4D8D72F3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083" y="235047"/>
            <a:ext cx="5791834" cy="6387906"/>
          </a:xfrm>
        </p:spPr>
      </p:pic>
    </p:spTree>
    <p:extLst>
      <p:ext uri="{BB962C8B-B14F-4D97-AF65-F5344CB8AC3E}">
        <p14:creationId xmlns:p14="http://schemas.microsoft.com/office/powerpoint/2010/main" val="503498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CE7DE-47CC-572A-C440-55164984D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H"/>
          </a:p>
        </p:txBody>
      </p:sp>
      <p:pic>
        <p:nvPicPr>
          <p:cNvPr id="7" name="Picture 6" descr="A white background with black and white clouds&#10;&#10;AI-generated content may be incorrect.">
            <a:extLst>
              <a:ext uri="{FF2B5EF4-FFF2-40B4-BE49-F238E27FC236}">
                <a16:creationId xmlns:a16="http://schemas.microsoft.com/office/drawing/2014/main" id="{DDEB1B9D-90BF-065F-23E9-CAD3F1053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04" y="266811"/>
            <a:ext cx="11500520" cy="2011931"/>
          </a:xfrm>
          <a:prstGeom prst="rect">
            <a:avLst/>
          </a:prstGeom>
        </p:spPr>
      </p:pic>
      <p:pic>
        <p:nvPicPr>
          <p:cNvPr id="9" name="Picture 8" descr="A close-up of a person&#10;&#10;AI-generated content may be incorrect.">
            <a:extLst>
              <a:ext uri="{FF2B5EF4-FFF2-40B4-BE49-F238E27FC236}">
                <a16:creationId xmlns:a16="http://schemas.microsoft.com/office/drawing/2014/main" id="{695D093D-42F5-5DBC-E976-E4E4ED17C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520" y="404907"/>
            <a:ext cx="1146480" cy="1714363"/>
          </a:xfrm>
          <a:prstGeom prst="rect">
            <a:avLst/>
          </a:prstGeom>
        </p:spPr>
      </p:pic>
      <p:pic>
        <p:nvPicPr>
          <p:cNvPr id="11" name="Picture 10" descr="Two men standing in a room&#10;&#10;AI-generated content may be incorrect.">
            <a:extLst>
              <a:ext uri="{FF2B5EF4-FFF2-40B4-BE49-F238E27FC236}">
                <a16:creationId xmlns:a16="http://schemas.microsoft.com/office/drawing/2014/main" id="{80973CB9-4234-F6D8-6F22-458DB41BD3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74" y="2883486"/>
            <a:ext cx="5212492" cy="3468073"/>
          </a:xfrm>
          <a:prstGeom prst="rect">
            <a:avLst/>
          </a:prstGeom>
        </p:spPr>
      </p:pic>
      <p:pic>
        <p:nvPicPr>
          <p:cNvPr id="5" name="Content Placeholder 4" descr="A person with a backpack&#10;&#10;AI-generated content may be incorrect.">
            <a:extLst>
              <a:ext uri="{FF2B5EF4-FFF2-40B4-BE49-F238E27FC236}">
                <a16:creationId xmlns:a16="http://schemas.microsoft.com/office/drawing/2014/main" id="{E4D0BB5C-3F66-BBD2-7033-413326B9F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772770" y="707385"/>
            <a:ext cx="6285426" cy="3142713"/>
          </a:xfrm>
        </p:spPr>
      </p:pic>
      <p:pic>
        <p:nvPicPr>
          <p:cNvPr id="13" name="Picture 12" descr="A large building with many windows&#10;&#10;AI-generated content may be incorrect.">
            <a:extLst>
              <a:ext uri="{FF2B5EF4-FFF2-40B4-BE49-F238E27FC236}">
                <a16:creationId xmlns:a16="http://schemas.microsoft.com/office/drawing/2014/main" id="{6F902A12-C4CF-06CC-85C2-CF08289CB8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9946" y="3850098"/>
            <a:ext cx="5951073" cy="297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070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42E603F-28B7-4831-BF23-65FBAB13D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D39700F-2B10-4402-A7DD-06EE22458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32968"/>
            <a:ext cx="9560477" cy="6625032"/>
          </a:xfrm>
          <a:custGeom>
            <a:avLst/>
            <a:gdLst>
              <a:gd name="connsiteX0" fmla="*/ 8831314 w 9263816"/>
              <a:gd name="connsiteY0" fmla="*/ 5943878 h 6858000"/>
              <a:gd name="connsiteX1" fmla="*/ 9179783 w 9263816"/>
              <a:gd name="connsiteY1" fmla="*/ 6086141 h 6858000"/>
              <a:gd name="connsiteX2" fmla="*/ 9260887 w 9263816"/>
              <a:gd name="connsiteY2" fmla="*/ 6279156 h 6858000"/>
              <a:gd name="connsiteX3" fmla="*/ 8925621 w 9263816"/>
              <a:gd name="connsiteY3" fmla="*/ 6708712 h 6858000"/>
              <a:gd name="connsiteX4" fmla="*/ 8496050 w 9263816"/>
              <a:gd name="connsiteY4" fmla="*/ 6373449 h 6858000"/>
              <a:gd name="connsiteX5" fmla="*/ 8831314 w 9263816"/>
              <a:gd name="connsiteY5" fmla="*/ 5943878 h 6858000"/>
              <a:gd name="connsiteX6" fmla="*/ 7397485 w 9263816"/>
              <a:gd name="connsiteY6" fmla="*/ 5931706 h 6858000"/>
              <a:gd name="connsiteX7" fmla="*/ 7917779 w 9263816"/>
              <a:gd name="connsiteY7" fmla="*/ 6191864 h 6858000"/>
              <a:gd name="connsiteX8" fmla="*/ 8013467 w 9263816"/>
              <a:gd name="connsiteY8" fmla="*/ 6375784 h 6858000"/>
              <a:gd name="connsiteX9" fmla="*/ 8021879 w 9263816"/>
              <a:gd name="connsiteY9" fmla="*/ 6753751 h 6858000"/>
              <a:gd name="connsiteX10" fmla="*/ 7981316 w 9263816"/>
              <a:gd name="connsiteY10" fmla="*/ 6858000 h 6858000"/>
              <a:gd name="connsiteX11" fmla="*/ 6819486 w 9263816"/>
              <a:gd name="connsiteY11" fmla="*/ 6858000 h 6858000"/>
              <a:gd name="connsiteX12" fmla="*/ 6785199 w 9263816"/>
              <a:gd name="connsiteY12" fmla="*/ 6781101 h 6858000"/>
              <a:gd name="connsiteX13" fmla="*/ 7196747 w 9263816"/>
              <a:gd name="connsiteY13" fmla="*/ 5964309 h 6858000"/>
              <a:gd name="connsiteX14" fmla="*/ 7397485 w 9263816"/>
              <a:gd name="connsiteY14" fmla="*/ 5931706 h 6858000"/>
              <a:gd name="connsiteX15" fmla="*/ 1505570 w 9263816"/>
              <a:gd name="connsiteY15" fmla="*/ 227178 h 6858000"/>
              <a:gd name="connsiteX16" fmla="*/ 2026489 w 9263816"/>
              <a:gd name="connsiteY16" fmla="*/ 392370 h 6858000"/>
              <a:gd name="connsiteX17" fmla="*/ 2444553 w 9263816"/>
              <a:gd name="connsiteY17" fmla="*/ 1654853 h 6858000"/>
              <a:gd name="connsiteX18" fmla="*/ 3183153 w 9263816"/>
              <a:gd name="connsiteY18" fmla="*/ 2116208 h 6858000"/>
              <a:gd name="connsiteX19" fmla="*/ 4288384 w 9263816"/>
              <a:gd name="connsiteY19" fmla="*/ 1291908 h 6858000"/>
              <a:gd name="connsiteX20" fmla="*/ 5472602 w 9263816"/>
              <a:gd name="connsiteY20" fmla="*/ 1697818 h 6858000"/>
              <a:gd name="connsiteX21" fmla="*/ 5844697 w 9263816"/>
              <a:gd name="connsiteY21" fmla="*/ 3444791 h 6858000"/>
              <a:gd name="connsiteX22" fmla="*/ 6715674 w 9263816"/>
              <a:gd name="connsiteY22" fmla="*/ 4065208 h 6858000"/>
              <a:gd name="connsiteX23" fmla="*/ 8130429 w 9263816"/>
              <a:gd name="connsiteY23" fmla="*/ 4101787 h 6858000"/>
              <a:gd name="connsiteX24" fmla="*/ 8624630 w 9263816"/>
              <a:gd name="connsiteY24" fmla="*/ 4686202 h 6858000"/>
              <a:gd name="connsiteX25" fmla="*/ 8623843 w 9263816"/>
              <a:gd name="connsiteY25" fmla="*/ 4685749 h 6858000"/>
              <a:gd name="connsiteX26" fmla="*/ 8646859 w 9263816"/>
              <a:gd name="connsiteY26" fmla="*/ 4835156 h 6858000"/>
              <a:gd name="connsiteX27" fmla="*/ 8079403 w 9263816"/>
              <a:gd name="connsiteY27" fmla="*/ 5661624 h 6858000"/>
              <a:gd name="connsiteX28" fmla="*/ 6833105 w 9263816"/>
              <a:gd name="connsiteY28" fmla="*/ 5397208 h 6858000"/>
              <a:gd name="connsiteX29" fmla="*/ 5900832 w 9263816"/>
              <a:gd name="connsiteY29" fmla="*/ 5944462 h 6858000"/>
              <a:gd name="connsiteX30" fmla="*/ 6067212 w 9263816"/>
              <a:gd name="connsiteY30" fmla="*/ 6811916 h 6858000"/>
              <a:gd name="connsiteX31" fmla="*/ 6089565 w 9263816"/>
              <a:gd name="connsiteY31" fmla="*/ 6858000 h 6858000"/>
              <a:gd name="connsiteX32" fmla="*/ 0 w 9263816"/>
              <a:gd name="connsiteY32" fmla="*/ 6858000 h 6858000"/>
              <a:gd name="connsiteX33" fmla="*/ 0 w 9263816"/>
              <a:gd name="connsiteY33" fmla="*/ 2181377 h 6858000"/>
              <a:gd name="connsiteX34" fmla="*/ 73069 w 9263816"/>
              <a:gd name="connsiteY34" fmla="*/ 2215839 h 6858000"/>
              <a:gd name="connsiteX35" fmla="*/ 335445 w 9263816"/>
              <a:gd name="connsiteY35" fmla="*/ 2237140 h 6858000"/>
              <a:gd name="connsiteX36" fmla="*/ 752878 w 9263816"/>
              <a:gd name="connsiteY36" fmla="*/ 1445285 h 6858000"/>
              <a:gd name="connsiteX37" fmla="*/ 1202551 w 9263816"/>
              <a:gd name="connsiteY37" fmla="*/ 314229 h 6858000"/>
              <a:gd name="connsiteX38" fmla="*/ 1505570 w 9263816"/>
              <a:gd name="connsiteY38" fmla="*/ 227178 h 6858000"/>
              <a:gd name="connsiteX39" fmla="*/ 3142509 w 9263816"/>
              <a:gd name="connsiteY39" fmla="*/ 68854 h 6858000"/>
              <a:gd name="connsiteX40" fmla="*/ 3490978 w 9263816"/>
              <a:gd name="connsiteY40" fmla="*/ 211117 h 6858000"/>
              <a:gd name="connsiteX41" fmla="*/ 3572083 w 9263816"/>
              <a:gd name="connsiteY41" fmla="*/ 404131 h 6858000"/>
              <a:gd name="connsiteX42" fmla="*/ 3236814 w 9263816"/>
              <a:gd name="connsiteY42" fmla="*/ 833688 h 6858000"/>
              <a:gd name="connsiteX43" fmla="*/ 2807245 w 9263816"/>
              <a:gd name="connsiteY43" fmla="*/ 498425 h 6858000"/>
              <a:gd name="connsiteX44" fmla="*/ 3142509 w 9263816"/>
              <a:gd name="connsiteY44" fmla="*/ 68854 h 6858000"/>
              <a:gd name="connsiteX45" fmla="*/ 0 w 9263816"/>
              <a:gd name="connsiteY45" fmla="*/ 0 h 6858000"/>
              <a:gd name="connsiteX46" fmla="*/ 39858 w 9263816"/>
              <a:gd name="connsiteY46" fmla="*/ 0 h 6858000"/>
              <a:gd name="connsiteX47" fmla="*/ 65022 w 9263816"/>
              <a:gd name="connsiteY47" fmla="*/ 5834 h 6858000"/>
              <a:gd name="connsiteX48" fmla="*/ 389258 w 9263816"/>
              <a:gd name="connsiteY48" fmla="*/ 235630 h 6858000"/>
              <a:gd name="connsiteX49" fmla="*/ 485484 w 9263816"/>
              <a:gd name="connsiteY49" fmla="*/ 420070 h 6858000"/>
              <a:gd name="connsiteX50" fmla="*/ 74229 w 9263816"/>
              <a:gd name="connsiteY50" fmla="*/ 1237955 h 6858000"/>
              <a:gd name="connsiteX51" fmla="*/ 0 w 9263816"/>
              <a:gd name="connsiteY51" fmla="*/ 12544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816" h="6858000">
                <a:moveTo>
                  <a:pt x="8831314" y="5943878"/>
                </a:moveTo>
                <a:cubicBezTo>
                  <a:pt x="8964281" y="5927490"/>
                  <a:pt x="9096260" y="5981362"/>
                  <a:pt x="9179783" y="6086141"/>
                </a:cubicBezTo>
                <a:cubicBezTo>
                  <a:pt x="9224074" y="6141769"/>
                  <a:pt x="9252211" y="6208560"/>
                  <a:pt x="9260887" y="6279156"/>
                </a:cubicBezTo>
                <a:cubicBezTo>
                  <a:pt x="9286897" y="6490362"/>
                  <a:pt x="9136845" y="6682672"/>
                  <a:pt x="8925621" y="6708712"/>
                </a:cubicBezTo>
                <a:cubicBezTo>
                  <a:pt x="8714398" y="6734766"/>
                  <a:pt x="8522062" y="6584655"/>
                  <a:pt x="8496050" y="6373449"/>
                </a:cubicBezTo>
                <a:cubicBezTo>
                  <a:pt x="8470038" y="6162229"/>
                  <a:pt x="8620090" y="5969920"/>
                  <a:pt x="8831314" y="5943878"/>
                </a:cubicBezTo>
                <a:close/>
                <a:moveTo>
                  <a:pt x="7397485" y="5931706"/>
                </a:moveTo>
                <a:cubicBezTo>
                  <a:pt x="7598431" y="5931157"/>
                  <a:pt x="7792965" y="6024548"/>
                  <a:pt x="7917779" y="6191864"/>
                </a:cubicBezTo>
                <a:cubicBezTo>
                  <a:pt x="7959204" y="6247714"/>
                  <a:pt x="7991530" y="6309792"/>
                  <a:pt x="8013467" y="6375784"/>
                </a:cubicBezTo>
                <a:cubicBezTo>
                  <a:pt x="8055425" y="6502973"/>
                  <a:pt x="8055748" y="6633888"/>
                  <a:pt x="8021879" y="6753751"/>
                </a:cubicBezTo>
                <a:lnTo>
                  <a:pt x="7981316" y="6858000"/>
                </a:lnTo>
                <a:lnTo>
                  <a:pt x="6819486" y="6858000"/>
                </a:lnTo>
                <a:lnTo>
                  <a:pt x="6785199" y="6781101"/>
                </a:lnTo>
                <a:cubicBezTo>
                  <a:pt x="6673307" y="6441922"/>
                  <a:pt x="6857485" y="6076251"/>
                  <a:pt x="7196747" y="5964309"/>
                </a:cubicBezTo>
                <a:cubicBezTo>
                  <a:pt x="7262809" y="5942509"/>
                  <a:pt x="7330503" y="5931889"/>
                  <a:pt x="7397485" y="5931706"/>
                </a:cubicBezTo>
                <a:close/>
                <a:moveTo>
                  <a:pt x="1505570" y="227178"/>
                </a:moveTo>
                <a:cubicBezTo>
                  <a:pt x="1691018" y="218628"/>
                  <a:pt x="1889853" y="275403"/>
                  <a:pt x="2026489" y="392370"/>
                </a:cubicBezTo>
                <a:cubicBezTo>
                  <a:pt x="2369898" y="685965"/>
                  <a:pt x="2078266" y="1147857"/>
                  <a:pt x="2444553" y="1654853"/>
                </a:cubicBezTo>
                <a:cubicBezTo>
                  <a:pt x="2492906" y="1721679"/>
                  <a:pt x="2800482" y="2144546"/>
                  <a:pt x="3183153" y="2116208"/>
                </a:cubicBezTo>
                <a:cubicBezTo>
                  <a:pt x="3673561" y="2080541"/>
                  <a:pt x="3723222" y="1441614"/>
                  <a:pt x="4288384" y="1291908"/>
                </a:cubicBezTo>
                <a:cubicBezTo>
                  <a:pt x="4689065" y="1185875"/>
                  <a:pt x="5207943" y="1366633"/>
                  <a:pt x="5472602" y="1697818"/>
                </a:cubicBezTo>
                <a:cubicBezTo>
                  <a:pt x="5891294" y="2221754"/>
                  <a:pt x="5408012" y="2790179"/>
                  <a:pt x="5844697" y="3444791"/>
                </a:cubicBezTo>
                <a:cubicBezTo>
                  <a:pt x="6149900" y="3902467"/>
                  <a:pt x="6672672" y="4053594"/>
                  <a:pt x="6715674" y="4065208"/>
                </a:cubicBezTo>
                <a:cubicBezTo>
                  <a:pt x="7326423" y="4232519"/>
                  <a:pt x="7677158" y="3817020"/>
                  <a:pt x="8130429" y="4101787"/>
                </a:cubicBezTo>
                <a:cubicBezTo>
                  <a:pt x="8226340" y="4161985"/>
                  <a:pt x="8536372" y="4356819"/>
                  <a:pt x="8624630" y="4686202"/>
                </a:cubicBezTo>
                <a:lnTo>
                  <a:pt x="8623843" y="4685749"/>
                </a:lnTo>
                <a:cubicBezTo>
                  <a:pt x="8636924" y="4734567"/>
                  <a:pt x="8644635" y="4784678"/>
                  <a:pt x="8646859" y="4835156"/>
                </a:cubicBezTo>
                <a:cubicBezTo>
                  <a:pt x="8662596" y="5196604"/>
                  <a:pt x="8398383" y="5562326"/>
                  <a:pt x="8079403" y="5661624"/>
                </a:cubicBezTo>
                <a:cubicBezTo>
                  <a:pt x="7649807" y="5795217"/>
                  <a:pt x="7430996" y="5350293"/>
                  <a:pt x="6833105" y="5397208"/>
                </a:cubicBezTo>
                <a:cubicBezTo>
                  <a:pt x="6519033" y="5421527"/>
                  <a:pt x="6056658" y="5595550"/>
                  <a:pt x="5900832" y="5944462"/>
                </a:cubicBezTo>
                <a:cubicBezTo>
                  <a:pt x="5770548" y="6236600"/>
                  <a:pt x="5916359" y="6515160"/>
                  <a:pt x="6067212" y="6811916"/>
                </a:cubicBezTo>
                <a:lnTo>
                  <a:pt x="6089565" y="6858000"/>
                </a:lnTo>
                <a:lnTo>
                  <a:pt x="0" y="6858000"/>
                </a:lnTo>
                <a:lnTo>
                  <a:pt x="0" y="2181377"/>
                </a:lnTo>
                <a:lnTo>
                  <a:pt x="73069" y="2215839"/>
                </a:lnTo>
                <a:cubicBezTo>
                  <a:pt x="165116" y="2251829"/>
                  <a:pt x="254486" y="2263171"/>
                  <a:pt x="335445" y="2237140"/>
                </a:cubicBezTo>
                <a:cubicBezTo>
                  <a:pt x="594718" y="2153707"/>
                  <a:pt x="688441" y="1733807"/>
                  <a:pt x="752878" y="1445285"/>
                </a:cubicBezTo>
                <a:cubicBezTo>
                  <a:pt x="925059" y="674068"/>
                  <a:pt x="975076" y="456292"/>
                  <a:pt x="1202551" y="314229"/>
                </a:cubicBezTo>
                <a:cubicBezTo>
                  <a:pt x="1287853" y="260956"/>
                  <a:pt x="1394302" y="232308"/>
                  <a:pt x="1505570" y="227178"/>
                </a:cubicBezTo>
                <a:close/>
                <a:moveTo>
                  <a:pt x="3142509" y="68854"/>
                </a:moveTo>
                <a:cubicBezTo>
                  <a:pt x="3275474" y="52467"/>
                  <a:pt x="3407455" y="106339"/>
                  <a:pt x="3490978" y="211117"/>
                </a:cubicBezTo>
                <a:cubicBezTo>
                  <a:pt x="3535271" y="266744"/>
                  <a:pt x="3563404" y="333535"/>
                  <a:pt x="3572083" y="404131"/>
                </a:cubicBezTo>
                <a:cubicBezTo>
                  <a:pt x="3598092" y="615337"/>
                  <a:pt x="3448040" y="807648"/>
                  <a:pt x="3236814" y="833688"/>
                </a:cubicBezTo>
                <a:cubicBezTo>
                  <a:pt x="3025594" y="859741"/>
                  <a:pt x="2833255" y="709631"/>
                  <a:pt x="2807245" y="498425"/>
                </a:cubicBezTo>
                <a:cubicBezTo>
                  <a:pt x="2781232" y="287207"/>
                  <a:pt x="2931283" y="94896"/>
                  <a:pt x="3142509" y="68854"/>
                </a:cubicBezTo>
                <a:close/>
                <a:moveTo>
                  <a:pt x="0" y="0"/>
                </a:moveTo>
                <a:lnTo>
                  <a:pt x="39858" y="0"/>
                </a:lnTo>
                <a:lnTo>
                  <a:pt x="65022" y="5834"/>
                </a:lnTo>
                <a:cubicBezTo>
                  <a:pt x="191545" y="45606"/>
                  <a:pt x="305874" y="124173"/>
                  <a:pt x="389258" y="235630"/>
                </a:cubicBezTo>
                <a:cubicBezTo>
                  <a:pt x="430983" y="291600"/>
                  <a:pt x="463360" y="353876"/>
                  <a:pt x="485484" y="420070"/>
                </a:cubicBezTo>
                <a:cubicBezTo>
                  <a:pt x="597711" y="759508"/>
                  <a:pt x="413661" y="1125662"/>
                  <a:pt x="74229" y="1237955"/>
                </a:cubicBezTo>
                <a:lnTo>
                  <a:pt x="0" y="1254477"/>
                </a:lnTo>
                <a:close/>
              </a:path>
            </a:pathLst>
          </a:cu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8" name="Background Fill">
            <a:extLst>
              <a:ext uri="{FF2B5EF4-FFF2-40B4-BE49-F238E27FC236}">
                <a16:creationId xmlns:a16="http://schemas.microsoft.com/office/drawing/2014/main" id="{6DA65B90-7B06-4499-91BA-CDDD36132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96868F2-FC80-4334-887B-7DB3103A7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EF79062-B5BB-45DF-810C-95A324A9D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2140699"/>
            <a:ext cx="12192000" cy="4717301"/>
          </a:xfrm>
          <a:custGeom>
            <a:avLst/>
            <a:gdLst>
              <a:gd name="connsiteX0" fmla="*/ 8930642 w 12192000"/>
              <a:gd name="connsiteY0" fmla="*/ 4273734 h 4717301"/>
              <a:gd name="connsiteX1" fmla="*/ 9143134 w 12192000"/>
              <a:gd name="connsiteY1" fmla="*/ 4396362 h 4717301"/>
              <a:gd name="connsiteX2" fmla="*/ 9043549 w 12192000"/>
              <a:gd name="connsiteY2" fmla="*/ 4693978 h 4717301"/>
              <a:gd name="connsiteX3" fmla="*/ 8745984 w 12192000"/>
              <a:gd name="connsiteY3" fmla="*/ 4594249 h 4717301"/>
              <a:gd name="connsiteX4" fmla="*/ 8845568 w 12192000"/>
              <a:gd name="connsiteY4" fmla="*/ 4296634 h 4717301"/>
              <a:gd name="connsiteX5" fmla="*/ 8930642 w 12192000"/>
              <a:gd name="connsiteY5" fmla="*/ 4273734 h 4717301"/>
              <a:gd name="connsiteX6" fmla="*/ 9842642 w 12192000"/>
              <a:gd name="connsiteY6" fmla="*/ 3718743 h 4717301"/>
              <a:gd name="connsiteX7" fmla="*/ 10272210 w 12192000"/>
              <a:gd name="connsiteY7" fmla="*/ 3966645 h 4717301"/>
              <a:gd name="connsiteX8" fmla="*/ 10070896 w 12192000"/>
              <a:gd name="connsiteY8" fmla="*/ 4568292 h 4717301"/>
              <a:gd name="connsiteX9" fmla="*/ 9469346 w 12192000"/>
              <a:gd name="connsiteY9" fmla="*/ 4366686 h 4717301"/>
              <a:gd name="connsiteX10" fmla="*/ 9670660 w 12192000"/>
              <a:gd name="connsiteY10" fmla="*/ 3765038 h 4717301"/>
              <a:gd name="connsiteX11" fmla="*/ 9842642 w 12192000"/>
              <a:gd name="connsiteY11" fmla="*/ 3718743 h 4717301"/>
              <a:gd name="connsiteX12" fmla="*/ 0 w 12192000"/>
              <a:gd name="connsiteY12" fmla="*/ 0 h 4717301"/>
              <a:gd name="connsiteX13" fmla="*/ 12192000 w 12192000"/>
              <a:gd name="connsiteY13" fmla="*/ 0 h 4717301"/>
              <a:gd name="connsiteX14" fmla="*/ 12192000 w 12192000"/>
              <a:gd name="connsiteY14" fmla="*/ 3369891 h 4717301"/>
              <a:gd name="connsiteX15" fmla="*/ 12124015 w 12192000"/>
              <a:gd name="connsiteY15" fmla="*/ 3410713 h 4717301"/>
              <a:gd name="connsiteX16" fmla="*/ 11077457 w 12192000"/>
              <a:gd name="connsiteY16" fmla="*/ 3501725 h 4717301"/>
              <a:gd name="connsiteX17" fmla="*/ 9867246 w 12192000"/>
              <a:gd name="connsiteY17" fmla="*/ 3351592 h 4717301"/>
              <a:gd name="connsiteX18" fmla="*/ 8994802 w 12192000"/>
              <a:gd name="connsiteY18" fmla="*/ 3878378 h 4717301"/>
              <a:gd name="connsiteX19" fmla="*/ 6994655 w 12192000"/>
              <a:gd name="connsiteY19" fmla="*/ 4335637 h 4717301"/>
              <a:gd name="connsiteX20" fmla="*/ 6287534 w 12192000"/>
              <a:gd name="connsiteY20" fmla="*/ 3714199 h 4717301"/>
              <a:gd name="connsiteX21" fmla="*/ 4392596 w 12192000"/>
              <a:gd name="connsiteY21" fmla="*/ 3392344 h 4717301"/>
              <a:gd name="connsiteX22" fmla="*/ 3014500 w 12192000"/>
              <a:gd name="connsiteY22" fmla="*/ 4100222 h 4717301"/>
              <a:gd name="connsiteX23" fmla="*/ 86414 w 12192000"/>
              <a:gd name="connsiteY23" fmla="*/ 3903305 h 4717301"/>
              <a:gd name="connsiteX24" fmla="*/ 0 w 12192000"/>
              <a:gd name="connsiteY24" fmla="*/ 3840566 h 4717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2192000" h="4717301">
                <a:moveTo>
                  <a:pt x="8930642" y="4273734"/>
                </a:moveTo>
                <a:cubicBezTo>
                  <a:pt x="9016941" y="4268381"/>
                  <a:pt x="9102130" y="4314070"/>
                  <a:pt x="9143134" y="4396362"/>
                </a:cubicBezTo>
                <a:cubicBezTo>
                  <a:pt x="9197806" y="4506087"/>
                  <a:pt x="9153221" y="4639333"/>
                  <a:pt x="9043549" y="4693978"/>
                </a:cubicBezTo>
                <a:cubicBezTo>
                  <a:pt x="8933879" y="4748622"/>
                  <a:pt x="8800655" y="4703973"/>
                  <a:pt x="8745984" y="4594249"/>
                </a:cubicBezTo>
                <a:cubicBezTo>
                  <a:pt x="8691311" y="4484525"/>
                  <a:pt x="8735897" y="4351279"/>
                  <a:pt x="8845568" y="4296634"/>
                </a:cubicBezTo>
                <a:cubicBezTo>
                  <a:pt x="8872986" y="4282973"/>
                  <a:pt x="8901875" y="4275517"/>
                  <a:pt x="8930642" y="4273734"/>
                </a:cubicBezTo>
                <a:close/>
                <a:moveTo>
                  <a:pt x="9842642" y="3718743"/>
                </a:moveTo>
                <a:cubicBezTo>
                  <a:pt x="10017101" y="3707923"/>
                  <a:pt x="10189318" y="3800286"/>
                  <a:pt x="10272210" y="3966645"/>
                </a:cubicBezTo>
                <a:cubicBezTo>
                  <a:pt x="10382732" y="4188458"/>
                  <a:pt x="10292600" y="4457825"/>
                  <a:pt x="10070896" y="4568292"/>
                </a:cubicBezTo>
                <a:cubicBezTo>
                  <a:pt x="9849191" y="4678760"/>
                  <a:pt x="9579867" y="4588498"/>
                  <a:pt x="9469346" y="4366686"/>
                </a:cubicBezTo>
                <a:cubicBezTo>
                  <a:pt x="9358824" y="4144873"/>
                  <a:pt x="9448956" y="3875506"/>
                  <a:pt x="9670660" y="3765038"/>
                </a:cubicBezTo>
                <a:cubicBezTo>
                  <a:pt x="9726087" y="3737421"/>
                  <a:pt x="9784490" y="3722349"/>
                  <a:pt x="9842642" y="37187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369891"/>
                </a:lnTo>
                <a:lnTo>
                  <a:pt x="12124015" y="3410713"/>
                </a:lnTo>
                <a:cubicBezTo>
                  <a:pt x="11792041" y="3581538"/>
                  <a:pt x="11443617" y="3577252"/>
                  <a:pt x="11077457" y="3501725"/>
                </a:cubicBezTo>
                <a:cubicBezTo>
                  <a:pt x="10679189" y="3419860"/>
                  <a:pt x="10271734" y="3358281"/>
                  <a:pt x="9867246" y="3351592"/>
                </a:cubicBezTo>
                <a:cubicBezTo>
                  <a:pt x="9492336" y="3345611"/>
                  <a:pt x="9239136" y="3626329"/>
                  <a:pt x="8994802" y="3878378"/>
                </a:cubicBezTo>
                <a:cubicBezTo>
                  <a:pt x="8385954" y="4506678"/>
                  <a:pt x="7695268" y="4690742"/>
                  <a:pt x="6994655" y="4335637"/>
                </a:cubicBezTo>
                <a:cubicBezTo>
                  <a:pt x="6722938" y="4197922"/>
                  <a:pt x="6494843" y="3948626"/>
                  <a:pt x="6287534" y="3714199"/>
                </a:cubicBezTo>
                <a:cubicBezTo>
                  <a:pt x="5731733" y="3085491"/>
                  <a:pt x="5043559" y="3067499"/>
                  <a:pt x="4392596" y="3392344"/>
                </a:cubicBezTo>
                <a:cubicBezTo>
                  <a:pt x="3930423" y="3623867"/>
                  <a:pt x="3492022" y="3908604"/>
                  <a:pt x="3014500" y="4100222"/>
                </a:cubicBezTo>
                <a:cubicBezTo>
                  <a:pt x="1977820" y="4518409"/>
                  <a:pt x="973242" y="4499486"/>
                  <a:pt x="86414" y="3903305"/>
                </a:cubicBezTo>
                <a:lnTo>
                  <a:pt x="0" y="384056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F0A7AC-8520-52FD-ADE3-F02F4650F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69856"/>
            <a:ext cx="6658405" cy="14511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/>
              <a:t>Goodbye Uppsala</a:t>
            </a:r>
          </a:p>
        </p:txBody>
      </p:sp>
      <p:pic>
        <p:nvPicPr>
          <p:cNvPr id="7" name="Picture 6" descr="Two men standing next to each other&#10;&#10;AI-generated content may be incorrect.">
            <a:extLst>
              <a:ext uri="{FF2B5EF4-FFF2-40B4-BE49-F238E27FC236}">
                <a16:creationId xmlns:a16="http://schemas.microsoft.com/office/drawing/2014/main" id="{3FFD9E6F-ECC7-C7F1-5CB1-0B9BA9D18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7890" y="2155592"/>
            <a:ext cx="3013494" cy="3708917"/>
          </a:xfrm>
          <a:prstGeom prst="rect">
            <a:avLst/>
          </a:prstGeom>
        </p:spPr>
      </p:pic>
      <p:pic>
        <p:nvPicPr>
          <p:cNvPr id="9" name="Picture 8" descr="A group of people standing in a room&#10;&#10;AI-generated content may be incorrect.">
            <a:extLst>
              <a:ext uri="{FF2B5EF4-FFF2-40B4-BE49-F238E27FC236}">
                <a16:creationId xmlns:a16="http://schemas.microsoft.com/office/drawing/2014/main" id="{0DD46484-42D5-C285-25D6-C64A0AAAE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13" y="2106136"/>
            <a:ext cx="3620717" cy="3723104"/>
          </a:xfrm>
          <a:prstGeom prst="rect">
            <a:avLst/>
          </a:prstGeom>
        </p:spPr>
      </p:pic>
      <p:pic>
        <p:nvPicPr>
          <p:cNvPr id="5" name="Content Placeholder 4" descr="A person standing next to a fence with a sign on it&#10;&#10;AI-generated content may be incorrect.">
            <a:extLst>
              <a:ext uri="{FF2B5EF4-FFF2-40B4-BE49-F238E27FC236}">
                <a16:creationId xmlns:a16="http://schemas.microsoft.com/office/drawing/2014/main" id="{891C889B-19AE-3227-F686-9954EA19B2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268005" y="2140699"/>
            <a:ext cx="4915924" cy="372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44251"/>
      </p:ext>
    </p:extLst>
  </p:cSld>
  <p:clrMapOvr>
    <a:masterClrMapping/>
  </p:clrMapOvr>
</p:sld>
</file>

<file path=ppt/theme/theme1.xml><?xml version="1.0" encoding="utf-8"?>
<a:theme xmlns:a="http://schemas.openxmlformats.org/drawingml/2006/main" name="SplashVTI">
  <a:themeElements>
    <a:clrScheme name="AnalogousFromLightSeedLeftStep">
      <a:dk1>
        <a:srgbClr val="000000"/>
      </a:dk1>
      <a:lt1>
        <a:srgbClr val="FFFFFF"/>
      </a:lt1>
      <a:dk2>
        <a:srgbClr val="243641"/>
      </a:dk2>
      <a:lt2>
        <a:srgbClr val="E8E4E2"/>
      </a:lt2>
      <a:accent1>
        <a:srgbClr val="6AA8D0"/>
      </a:accent1>
      <a:accent2>
        <a:srgbClr val="59B0AE"/>
      </a:accent2>
      <a:accent3>
        <a:srgbClr val="66B08F"/>
      </a:accent3>
      <a:accent4>
        <a:srgbClr val="5AB467"/>
      </a:accent4>
      <a:accent5>
        <a:srgbClr val="7DB06A"/>
      </a:accent5>
      <a:accent6>
        <a:srgbClr val="92AC56"/>
      </a:accent6>
      <a:hlink>
        <a:srgbClr val="A67759"/>
      </a:hlink>
      <a:folHlink>
        <a:srgbClr val="7F7F7F"/>
      </a:folHlink>
    </a:clrScheme>
    <a:fontScheme name="Custom 23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lashVTI" id="{CD38C481-21EC-466B-953B-A1440B42712A}" vid="{D3E4813C-1D98-48C2-AF59-2D0D78E2550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6661</TotalTime>
  <Words>892</Words>
  <Application>Microsoft Macintosh PowerPoint</Application>
  <PresentationFormat>Widescreen</PresentationFormat>
  <Paragraphs>114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ＭＳ Ｐゴシック</vt:lpstr>
      <vt:lpstr>-webkit-standard</vt:lpstr>
      <vt:lpstr>Aptos</vt:lpstr>
      <vt:lpstr>Arial</vt:lpstr>
      <vt:lpstr>Avenir Next LT Pro</vt:lpstr>
      <vt:lpstr>Calibri</vt:lpstr>
      <vt:lpstr>Posterama</vt:lpstr>
      <vt:lpstr>TH SarabunPSK</vt:lpstr>
      <vt:lpstr>THSarabunPSK</vt:lpstr>
      <vt:lpstr>Times New Roman</vt:lpstr>
      <vt:lpstr>SplashVTI</vt:lpstr>
      <vt:lpstr>Research Experience in First-Principles Study of Quantum Materials — An Academic Research Journey </vt:lpstr>
      <vt:lpstr>Introduction</vt:lpstr>
      <vt:lpstr>A Defining Encounter — The Mentor Who Shaped My Academic Path </vt:lpstr>
      <vt:lpstr>PowerPoint Presentation</vt:lpstr>
      <vt:lpstr>Extreme Conditions Physics Research Laboratory (ECPRL)</vt:lpstr>
      <vt:lpstr>Extreme Conditions Physics  </vt:lpstr>
      <vt:lpstr>PowerPoint Presentation</vt:lpstr>
      <vt:lpstr>PowerPoint Presentation</vt:lpstr>
      <vt:lpstr>Goodbye Uppsala</vt:lpstr>
      <vt:lpstr>PowerPoint Presentation</vt:lpstr>
      <vt:lpstr>Research</vt:lpstr>
      <vt:lpstr>Research sorfware</vt:lpstr>
      <vt:lpstr>PowerPoint Presentation</vt:lpstr>
      <vt:lpstr>PowerPoint Presentation</vt:lpstr>
      <vt:lpstr>Hope and Future — Educating the Next Generation of Scientists</vt:lpstr>
      <vt:lpstr>An Invitation to Become a Faculty Member at Chulalongkorn University </vt:lpstr>
      <vt:lpstr>Collaborations</vt:lpstr>
      <vt:lpstr>First publication</vt:lpstr>
      <vt:lpstr>PowerPoint Presentation</vt:lpstr>
      <vt:lpstr>PowerPoint Presentation</vt:lpstr>
      <vt:lpstr>Publications by C2F Postdoc (First year; 2021)</vt:lpstr>
      <vt:lpstr>Publications by C2F Postdoc (Second year; 2022)</vt:lpstr>
      <vt:lpstr>Publications by  C2F Postdoc (Third year; 2023)</vt:lpstr>
      <vt:lpstr>Publications in 2024</vt:lpstr>
      <vt:lpstr>Publication by C2F Postdoc</vt:lpstr>
      <vt:lpstr>PowerPoint Presentation</vt:lpstr>
      <vt:lpstr>Referee </vt:lpstr>
      <vt:lpstr>   Bridging Research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Prutthipong Tsuppayakorn-aek</dc:creator>
  <cp:lastModifiedBy>Prutthipong Tsuppayakorn-aek</cp:lastModifiedBy>
  <cp:revision>81</cp:revision>
  <dcterms:created xsi:type="dcterms:W3CDTF">2024-06-23T07:45:35Z</dcterms:created>
  <dcterms:modified xsi:type="dcterms:W3CDTF">2026-09-01T04:06:23Z</dcterms:modified>
</cp:coreProperties>
</file>